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handoutMasterIdLst>
    <p:handoutMasterId r:id="rId22"/>
  </p:handoutMasterIdLst>
  <p:sldIdLst>
    <p:sldId id="256" r:id="rId3"/>
    <p:sldId id="259" r:id="rId4"/>
    <p:sldId id="264" r:id="rId5"/>
    <p:sldId id="260" r:id="rId6"/>
    <p:sldId id="266" r:id="rId7"/>
    <p:sldId id="268" r:id="rId8"/>
    <p:sldId id="267" r:id="rId9"/>
    <p:sldId id="269" r:id="rId10"/>
    <p:sldId id="270" r:id="rId11"/>
    <p:sldId id="275" r:id="rId12"/>
    <p:sldId id="276" r:id="rId13"/>
    <p:sldId id="277" r:id="rId14"/>
    <p:sldId id="278" r:id="rId15"/>
    <p:sldId id="261" r:id="rId16"/>
    <p:sldId id="262" r:id="rId17"/>
    <p:sldId id="271" r:id="rId18"/>
    <p:sldId id="279" r:id="rId19"/>
    <p:sldId id="263" r:id="rId2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00B0F0"/>
    <a:srgbClr val="31859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78" autoAdjust="0"/>
  </p:normalViewPr>
  <p:slideViewPr>
    <p:cSldViewPr>
      <p:cViewPr varScale="1">
        <p:scale>
          <a:sx n="70" d="100"/>
          <a:sy n="70" d="100"/>
        </p:scale>
        <p:origin x="1810" y="43"/>
      </p:cViewPr>
      <p:guideLst>
        <p:guide orient="horz" pos="2160"/>
        <p:guide pos="2880"/>
      </p:guideLst>
    </p:cSldViewPr>
  </p:slideViewPr>
  <p:notesTextViewPr>
    <p:cViewPr>
      <p:scale>
        <a:sx n="1" d="1"/>
        <a:sy n="1" d="1"/>
      </p:scale>
      <p:origin x="0" y="0"/>
    </p:cViewPr>
  </p:notesTextViewPr>
  <p:notesViewPr>
    <p:cSldViewPr>
      <p:cViewPr varScale="1">
        <p:scale>
          <a:sx n="62" d="100"/>
          <a:sy n="62" d="100"/>
        </p:scale>
        <p:origin x="-3202" y="-8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20EA6E-EEF8-4124-A1F8-1C0E8CE80DE6}" type="datetimeFigureOut">
              <a:rPr lang="ko-KR" altLang="en-US" smtClean="0"/>
              <a:t>2020-09-13</a:t>
            </a:fld>
            <a:endParaRPr lang="ko-KR"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4D611E-DB31-4F14-851E-8D891EC5A445}" type="slidenum">
              <a:rPr lang="ko-KR" altLang="en-US" smtClean="0"/>
              <a:t>‹#›</a:t>
            </a:fld>
            <a:endParaRPr lang="ko-KR" altLang="en-US"/>
          </a:p>
        </p:txBody>
      </p:sp>
    </p:spTree>
    <p:extLst>
      <p:ext uri="{BB962C8B-B14F-4D97-AF65-F5344CB8AC3E}">
        <p14:creationId xmlns:p14="http://schemas.microsoft.com/office/powerpoint/2010/main" val="3672197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879A02-29C4-4A7F-954E-9A2EB9095F97}" type="datetimeFigureOut">
              <a:rPr kumimoji="1" lang="ja-JP" altLang="en-US" smtClean="0"/>
              <a:t>2020/9/13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83484-FC3D-46B6-9631-24774C6AAB58}" type="slidenum">
              <a:rPr kumimoji="1" lang="ja-JP" altLang="en-US" smtClean="0"/>
              <a:t>‹#›</a:t>
            </a:fld>
            <a:endParaRPr kumimoji="1" lang="ja-JP" altLang="en-US"/>
          </a:p>
        </p:txBody>
      </p:sp>
    </p:spTree>
    <p:extLst>
      <p:ext uri="{BB962C8B-B14F-4D97-AF65-F5344CB8AC3E}">
        <p14:creationId xmlns:p14="http://schemas.microsoft.com/office/powerpoint/2010/main" val="4008926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皆さん、こんにちは。</a:t>
            </a:r>
            <a:endParaRPr kumimoji="1" lang="en-US" altLang="ja-JP" dirty="0"/>
          </a:p>
          <a:p>
            <a:endParaRPr kumimoji="1" lang="en-US" altLang="ja-JP" dirty="0"/>
          </a:p>
          <a:p>
            <a:r>
              <a:rPr kumimoji="1" lang="ja-JP" altLang="en-US" dirty="0"/>
              <a:t>これから通帳の認識システムの構想を紹介して参りたいと思います。</a:t>
            </a:r>
            <a:endParaRPr kumimoji="1" lang="en-US" altLang="ja-JP" dirty="0"/>
          </a:p>
          <a:p>
            <a:endParaRPr kumimoji="1" lang="en-US" altLang="ja-JP" dirty="0"/>
          </a:p>
          <a:p>
            <a:r>
              <a:rPr kumimoji="1" lang="ja-JP" altLang="en-US" dirty="0"/>
              <a:t>通帳の必要な部分の文字を自動的に認識し、自然言語処理などの技術を用いて、各科目を分類する構想です。</a:t>
            </a:r>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1</a:t>
            </a:fld>
            <a:endParaRPr kumimoji="1" lang="ja-JP" altLang="en-US"/>
          </a:p>
        </p:txBody>
      </p:sp>
    </p:spTree>
    <p:extLst>
      <p:ext uri="{BB962C8B-B14F-4D97-AF65-F5344CB8AC3E}">
        <p14:creationId xmlns:p14="http://schemas.microsoft.com/office/powerpoint/2010/main" val="3648064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このアプリのように、ユーザーが自分で通帳内容の部分を修正すればもっと簡単になるでしょう。</a:t>
            </a:r>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10</a:t>
            </a:fld>
            <a:endParaRPr kumimoji="1" lang="ja-JP" altLang="en-US"/>
          </a:p>
        </p:txBody>
      </p:sp>
    </p:spTree>
    <p:extLst>
      <p:ext uri="{BB962C8B-B14F-4D97-AF65-F5344CB8AC3E}">
        <p14:creationId xmlns:p14="http://schemas.microsoft.com/office/powerpoint/2010/main" val="2971070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その次、さき話してきたアルゴリズムはとても重いです。</a:t>
            </a:r>
            <a:endParaRPr kumimoji="1" lang="en-US" altLang="ja-JP" dirty="0"/>
          </a:p>
          <a:p>
            <a:endParaRPr kumimoji="1" lang="en-US" altLang="ja-JP" dirty="0"/>
          </a:p>
          <a:p>
            <a:r>
              <a:rPr kumimoji="1" lang="ja-JP" altLang="en-US" dirty="0"/>
              <a:t>境界検出のためのより良いアルゴリズムはありますでしょう？</a:t>
            </a:r>
            <a:endParaRPr kumimoji="1" lang="en-US" altLang="ja-JP" dirty="0"/>
          </a:p>
          <a:p>
            <a:r>
              <a:rPr kumimoji="1" lang="ja-JP" altLang="en-US" dirty="0"/>
              <a:t>このページの内容は私が大学院で学んだアルゴリズムの一つです。</a:t>
            </a:r>
            <a:endParaRPr kumimoji="1" lang="en-US" altLang="ja-JP" dirty="0"/>
          </a:p>
          <a:p>
            <a:endParaRPr kumimoji="1" lang="en-US" altLang="ja-JP" dirty="0"/>
          </a:p>
          <a:p>
            <a:r>
              <a:rPr kumimoji="1" lang="ja-JP" altLang="en-US" dirty="0"/>
              <a:t>簡単に説明すれば、境界の微分がゼロになる場所を探します。</a:t>
            </a:r>
            <a:endParaRPr kumimoji="1" lang="en-US" altLang="ja-JP" dirty="0"/>
          </a:p>
          <a:p>
            <a:r>
              <a:rPr kumimoji="1" lang="ja-JP" altLang="en-US" dirty="0"/>
              <a:t>それで境界を確定します。</a:t>
            </a:r>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11</a:t>
            </a:fld>
            <a:endParaRPr kumimoji="1" lang="ja-JP" altLang="en-US"/>
          </a:p>
        </p:txBody>
      </p:sp>
    </p:spTree>
    <p:extLst>
      <p:ext uri="{BB962C8B-B14F-4D97-AF65-F5344CB8AC3E}">
        <p14:creationId xmlns:p14="http://schemas.microsoft.com/office/powerpoint/2010/main" val="320519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実際に試してみた結果はこちらです。</a:t>
            </a:r>
            <a:endParaRPr kumimoji="1" lang="en-US" altLang="ja-JP" dirty="0"/>
          </a:p>
          <a:p>
            <a:endParaRPr kumimoji="1" lang="en-US" altLang="ja-JP" dirty="0"/>
          </a:p>
          <a:p>
            <a:r>
              <a:rPr kumimoji="1" lang="ja-JP" altLang="en-US" dirty="0"/>
              <a:t>右側のは認識するための画像です。</a:t>
            </a:r>
            <a:endParaRPr kumimoji="1" lang="en-US" altLang="ja-JP" dirty="0"/>
          </a:p>
          <a:p>
            <a:r>
              <a:rPr kumimoji="1" lang="ja-JP" altLang="en-US" dirty="0"/>
              <a:t>左側は認識した結果です。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12</a:t>
            </a:fld>
            <a:endParaRPr kumimoji="1" lang="ja-JP" altLang="en-US"/>
          </a:p>
        </p:txBody>
      </p:sp>
    </p:spTree>
    <p:extLst>
      <p:ext uri="{BB962C8B-B14F-4D97-AF65-F5344CB8AC3E}">
        <p14:creationId xmlns:p14="http://schemas.microsoft.com/office/powerpoint/2010/main" val="325070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で、実際の効果はこれです。</a:t>
            </a:r>
            <a:endParaRPr kumimoji="1" lang="en-US" altLang="ja-JP" dirty="0"/>
          </a:p>
          <a:p>
            <a:r>
              <a:rPr kumimoji="1" lang="ja-JP" altLang="en-US" dirty="0"/>
              <a:t>ただし、これは認識しやすい成功例にすぎない。</a:t>
            </a:r>
            <a:endParaRPr kumimoji="1" lang="en-US" altLang="ja-JP" dirty="0"/>
          </a:p>
          <a:p>
            <a:r>
              <a:rPr kumimoji="1" lang="ja-JP" altLang="en-US" dirty="0"/>
              <a:t>実際に通帳の認識に運用できないです。</a:t>
            </a:r>
            <a:endParaRPr kumimoji="1" lang="en-US" altLang="ja-JP" dirty="0"/>
          </a:p>
          <a:p>
            <a:r>
              <a:rPr kumimoji="1" lang="ja-JP" altLang="en-US" dirty="0"/>
              <a:t>なぜというと、環境によって何度も試して適切なパラメータを確定する必要があります。</a:t>
            </a:r>
            <a:endParaRPr kumimoji="1" lang="en-US" altLang="ja-JP" dirty="0"/>
          </a:p>
          <a:p>
            <a:r>
              <a:rPr kumimoji="1" lang="ja-JP" altLang="en-US" dirty="0"/>
              <a:t>それはプログラム側で自動的に実現できません。</a:t>
            </a:r>
            <a:endParaRPr kumimoji="1" lang="en-US" altLang="ja-JP" dirty="0"/>
          </a:p>
          <a:p>
            <a:r>
              <a:rPr kumimoji="1" lang="ja-JP" altLang="en-US" dirty="0"/>
              <a:t>ユーザーに任せると、この処理自体の意味もなくなりました。</a:t>
            </a:r>
            <a:endParaRPr kumimoji="1" lang="en-US" altLang="ja-JP" dirty="0"/>
          </a:p>
          <a:p>
            <a:r>
              <a:rPr kumimoji="1" lang="ja-JP" altLang="en-US" dirty="0"/>
              <a:t>パラメータの調整より、通帳内容を自分の目で確認するのはもと楽でしょう。</a:t>
            </a:r>
            <a:endParaRPr kumimoji="1" lang="en-US" altLang="ja-JP" dirty="0"/>
          </a:p>
          <a:p>
            <a:r>
              <a:rPr kumimoji="1" lang="ja-JP" altLang="en-US" dirty="0"/>
              <a:t>残念ながら、今はまだ良い解決策を見つけません。</a:t>
            </a:r>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13</a:t>
            </a:fld>
            <a:endParaRPr kumimoji="1" lang="ja-JP" altLang="en-US"/>
          </a:p>
        </p:txBody>
      </p:sp>
    </p:spTree>
    <p:extLst>
      <p:ext uri="{BB962C8B-B14F-4D97-AF65-F5344CB8AC3E}">
        <p14:creationId xmlns:p14="http://schemas.microsoft.com/office/powerpoint/2010/main" val="636621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Google Cloud Vision API</a:t>
            </a:r>
            <a:r>
              <a:rPr kumimoji="1" lang="ja-JP" altLang="en-US" dirty="0"/>
              <a:t>を用いて先処理した結果を認識すると</a:t>
            </a:r>
            <a:r>
              <a:rPr kumimoji="1" lang="en-US" altLang="ja-JP" dirty="0"/>
              <a:t>Json</a:t>
            </a:r>
            <a:r>
              <a:rPr kumimoji="1" lang="ja-JP" altLang="en-US" dirty="0"/>
              <a:t>コード形の結果を出力できます。</a:t>
            </a:r>
            <a:endParaRPr kumimoji="1" lang="en-US" altLang="ja-JP" dirty="0"/>
          </a:p>
          <a:p>
            <a:endParaRPr kumimoji="1" lang="en-US" altLang="ja-JP" dirty="0"/>
          </a:p>
          <a:p>
            <a:r>
              <a:rPr kumimoji="1" lang="ja-JP" altLang="en-US" dirty="0"/>
              <a:t>この</a:t>
            </a:r>
            <a:r>
              <a:rPr kumimoji="1" lang="en-US" altLang="ja-JP" dirty="0"/>
              <a:t>Json</a:t>
            </a:r>
            <a:r>
              <a:rPr kumimoji="1" lang="ja-JP" altLang="en-US" dirty="0"/>
              <a:t>コードの中身は各文字の場所と認識結果です。</a:t>
            </a:r>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14</a:t>
            </a:fld>
            <a:endParaRPr kumimoji="1" lang="ja-JP" altLang="en-US"/>
          </a:p>
        </p:txBody>
      </p:sp>
    </p:spTree>
    <p:extLst>
      <p:ext uri="{BB962C8B-B14F-4D97-AF65-F5344CB8AC3E}">
        <p14:creationId xmlns:p14="http://schemas.microsoft.com/office/powerpoint/2010/main" val="2787661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更にデータ処理を行えば、入力イメージと同じような内容を</a:t>
            </a:r>
            <a:r>
              <a:rPr kumimoji="1" lang="en-US" altLang="ja-JP" dirty="0"/>
              <a:t>Excel</a:t>
            </a:r>
            <a:r>
              <a:rPr kumimoji="1" lang="ja-JP" altLang="en-US" dirty="0"/>
              <a:t>で表示出来るはずです。</a:t>
            </a:r>
            <a:endParaRPr kumimoji="1" lang="en-US" altLang="ja-JP" dirty="0"/>
          </a:p>
          <a:p>
            <a:r>
              <a:rPr kumimoji="1" lang="ja-JP" altLang="en-US" dirty="0"/>
              <a:t>ただし、これは、前の</a:t>
            </a:r>
            <a:r>
              <a:rPr kumimoji="1" lang="en-US" altLang="ja-JP" dirty="0"/>
              <a:t>OCR</a:t>
            </a:r>
            <a:r>
              <a:rPr kumimoji="1" lang="ja-JP" altLang="en-US" dirty="0"/>
              <a:t>認識結果がすべて正しいということに基づいた事情です。</a:t>
            </a:r>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15</a:t>
            </a:fld>
            <a:endParaRPr kumimoji="1" lang="ja-JP" altLang="en-US"/>
          </a:p>
        </p:txBody>
      </p:sp>
    </p:spTree>
    <p:extLst>
      <p:ext uri="{BB962C8B-B14F-4D97-AF65-F5344CB8AC3E}">
        <p14:creationId xmlns:p14="http://schemas.microsoft.com/office/powerpoint/2010/main" val="3045143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ここでもう一度問題点をまとめます。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16</a:t>
            </a:fld>
            <a:endParaRPr kumimoji="1" lang="ja-JP" altLang="en-US"/>
          </a:p>
        </p:txBody>
      </p:sp>
    </p:spTree>
    <p:extLst>
      <p:ext uri="{BB962C8B-B14F-4D97-AF65-F5344CB8AC3E}">
        <p14:creationId xmlns:p14="http://schemas.microsoft.com/office/powerpoint/2010/main" val="120612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これまで説明してきた内容はデータの準備段階と言ってもいいです。</a:t>
            </a:r>
            <a:endParaRPr kumimoji="1" lang="en-US" altLang="ja-JP" dirty="0"/>
          </a:p>
          <a:p>
            <a:r>
              <a:rPr kumimoji="1" lang="ja-JP" altLang="en-US" dirty="0"/>
              <a:t>このデータの正しさはあとの処理に対してとても重要です。</a:t>
            </a:r>
            <a:endParaRPr kumimoji="1" lang="en-US" altLang="ja-JP" dirty="0"/>
          </a:p>
          <a:p>
            <a:r>
              <a:rPr kumimoji="1" lang="ja-JP" altLang="en-US" dirty="0"/>
              <a:t>まだいろいろな問題点があいます。</a:t>
            </a:r>
            <a:endParaRPr kumimoji="1" lang="en-US" altLang="ja-JP" dirty="0"/>
          </a:p>
          <a:p>
            <a:endParaRPr kumimoji="1" lang="en-US" altLang="ja-JP" dirty="0"/>
          </a:p>
          <a:p>
            <a:endParaRPr kumimoji="1" lang="en-US" altLang="ja-JP" dirty="0"/>
          </a:p>
          <a:p>
            <a:r>
              <a:rPr kumimoji="1" lang="ja-JP" altLang="en-US" dirty="0"/>
              <a:t>力不足ですが、</a:t>
            </a:r>
            <a:endParaRPr kumimoji="1" lang="en-US" altLang="ja-JP" dirty="0"/>
          </a:p>
          <a:p>
            <a:r>
              <a:rPr kumimoji="1" lang="ja-JP" altLang="en-US" dirty="0"/>
              <a:t>以上、私が考えた通帳認識システムの発想になります。</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17</a:t>
            </a:fld>
            <a:endParaRPr kumimoji="1" lang="ja-JP" altLang="en-US"/>
          </a:p>
        </p:txBody>
      </p:sp>
    </p:spTree>
    <p:extLst>
      <p:ext uri="{BB962C8B-B14F-4D97-AF65-F5344CB8AC3E}">
        <p14:creationId xmlns:p14="http://schemas.microsoft.com/office/powerpoint/2010/main" val="168875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こちらはこのシステムの処理流れの構想です。</a:t>
            </a:r>
            <a:endParaRPr kumimoji="1" lang="en-US" altLang="ja-JP" dirty="0"/>
          </a:p>
          <a:p>
            <a:endParaRPr kumimoji="1" lang="en-US" altLang="ja-JP" dirty="0"/>
          </a:p>
          <a:p>
            <a:r>
              <a:rPr kumimoji="1" lang="ja-JP" altLang="en-US" dirty="0"/>
              <a:t>すでに試してみた部分はこちらです。</a:t>
            </a:r>
            <a:endParaRPr kumimoji="1" lang="en-US" altLang="ja-JP" dirty="0"/>
          </a:p>
          <a:p>
            <a:endParaRPr kumimoji="1" lang="en-US" altLang="ja-JP" dirty="0"/>
          </a:p>
          <a:p>
            <a:r>
              <a:rPr kumimoji="1" lang="ja-JP" altLang="en-US" dirty="0"/>
              <a:t>まずは通帳のカラー写真を読み込んで、画像の前処理を行います。</a:t>
            </a:r>
            <a:endParaRPr kumimoji="1" lang="en-US" altLang="ja-JP" dirty="0"/>
          </a:p>
          <a:p>
            <a:r>
              <a:rPr kumimoji="1" lang="ja-JP" altLang="en-US" dirty="0"/>
              <a:t>次に、</a:t>
            </a:r>
            <a:r>
              <a:rPr kumimoji="1" lang="en-US" altLang="ja-JP" dirty="0"/>
              <a:t>Google</a:t>
            </a:r>
            <a:r>
              <a:rPr kumimoji="1" lang="ja-JP" altLang="en-US" dirty="0"/>
              <a:t> </a:t>
            </a:r>
            <a:r>
              <a:rPr kumimoji="1" lang="en-US" altLang="ja-JP" dirty="0"/>
              <a:t>OCR</a:t>
            </a:r>
            <a:r>
              <a:rPr kumimoji="1" lang="ja-JP" altLang="en-US" dirty="0"/>
              <a:t> </a:t>
            </a:r>
            <a:r>
              <a:rPr kumimoji="1" lang="en-US" altLang="ja-JP" dirty="0"/>
              <a:t>API</a:t>
            </a:r>
            <a:r>
              <a:rPr kumimoji="1" lang="ja-JP" altLang="en-US" dirty="0"/>
              <a:t>を用いて文字認識を行います。</a:t>
            </a:r>
            <a:endParaRPr kumimoji="1" lang="en-US" altLang="ja-JP" dirty="0"/>
          </a:p>
          <a:p>
            <a:r>
              <a:rPr kumimoji="1" lang="ja-JP" altLang="en-US" dirty="0"/>
              <a:t>出力された</a:t>
            </a:r>
            <a:r>
              <a:rPr kumimoji="1" lang="en-US" altLang="ja-JP" dirty="0"/>
              <a:t>Json</a:t>
            </a:r>
            <a:r>
              <a:rPr kumimoji="1" lang="ja-JP" altLang="en-US" dirty="0"/>
              <a:t>データを処理して</a:t>
            </a:r>
            <a:r>
              <a:rPr kumimoji="1" lang="en-US" altLang="ja-JP" dirty="0"/>
              <a:t>Excel</a:t>
            </a:r>
            <a:r>
              <a:rPr kumimoji="1" lang="ja-JP" altLang="en-US" dirty="0"/>
              <a:t>ファイルに変換します。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2</a:t>
            </a:fld>
            <a:endParaRPr kumimoji="1" lang="ja-JP" altLang="en-US"/>
          </a:p>
        </p:txBody>
      </p:sp>
    </p:spTree>
    <p:extLst>
      <p:ext uri="{BB962C8B-B14F-4D97-AF65-F5344CB8AC3E}">
        <p14:creationId xmlns:p14="http://schemas.microsoft.com/office/powerpoint/2010/main" val="317204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solidFill>
                  <a:srgbClr val="FF0000"/>
                </a:solidFill>
              </a:rPr>
              <a:t>画像の前処理でもっとも重要なタスクはカラー写真から通帳内容部分を切り取ることです。</a:t>
            </a:r>
            <a:endParaRPr lang="en-US" altLang="ja-JP" dirty="0">
              <a:solidFill>
                <a:srgbClr val="FF0000"/>
              </a:solidFill>
            </a:endParaRPr>
          </a:p>
          <a:p>
            <a:endParaRPr kumimoji="1" lang="en-US" altLang="ja-JP" dirty="0">
              <a:solidFill>
                <a:srgbClr val="FF0000"/>
              </a:solidFill>
            </a:endParaRPr>
          </a:p>
          <a:p>
            <a:r>
              <a:rPr kumimoji="1" lang="ja-JP" altLang="en-US" dirty="0">
                <a:solidFill>
                  <a:srgbClr val="FF0000"/>
                </a:solidFill>
              </a:rPr>
              <a:t>そのため、様々な処理が必要です。</a:t>
            </a:r>
            <a:endParaRPr kumimoji="1" lang="en-US" altLang="ja-JP" dirty="0">
              <a:solidFill>
                <a:srgbClr val="FF0000"/>
              </a:solidFill>
            </a:endParaRPr>
          </a:p>
          <a:p>
            <a:r>
              <a:rPr kumimoji="1" lang="ja-JP" altLang="en-US" dirty="0">
                <a:solidFill>
                  <a:srgbClr val="FF0000"/>
                </a:solidFill>
              </a:rPr>
              <a:t>コンピュータグラフィックス分野において、私はまだ未熟なものなので、</a:t>
            </a:r>
            <a:endParaRPr kumimoji="1" lang="en-US" altLang="ja-JP" dirty="0">
              <a:solidFill>
                <a:srgbClr val="FF0000"/>
              </a:solidFill>
            </a:endParaRPr>
          </a:p>
          <a:p>
            <a:r>
              <a:rPr kumimoji="1" lang="ja-JP" altLang="en-US" dirty="0">
                <a:solidFill>
                  <a:srgbClr val="FF0000"/>
                </a:solidFill>
              </a:rPr>
              <a:t>考えた内容はこの四点です。</a:t>
            </a:r>
            <a:endParaRPr kumimoji="1" lang="en-US" altLang="ja-JP" dirty="0">
              <a:solidFill>
                <a:srgbClr val="FF0000"/>
              </a:solidFill>
            </a:endParaRPr>
          </a:p>
          <a:p>
            <a:endParaRPr kumimoji="1" lang="en-US" altLang="ja-JP" dirty="0">
              <a:solidFill>
                <a:srgbClr val="FF0000"/>
              </a:solidFill>
            </a:endParaRPr>
          </a:p>
          <a:p>
            <a:endParaRPr kumimoji="1" lang="en-US" altLang="ja-JP" dirty="0">
              <a:solidFill>
                <a:srgbClr val="FF0000"/>
              </a:solidFill>
            </a:endParaRPr>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3</a:t>
            </a:fld>
            <a:endParaRPr kumimoji="1" lang="ja-JP" altLang="en-US"/>
          </a:p>
        </p:txBody>
      </p:sp>
    </p:spTree>
    <p:extLst>
      <p:ext uri="{BB962C8B-B14F-4D97-AF65-F5344CB8AC3E}">
        <p14:creationId xmlns:p14="http://schemas.microsoft.com/office/powerpoint/2010/main" val="264694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で、これらは私が作った画像前処理のアルゴリズムです。</a:t>
            </a:r>
            <a:endParaRPr kumimoji="1" lang="en-US" altLang="ja-JP" dirty="0"/>
          </a:p>
          <a:p>
            <a:r>
              <a:rPr kumimoji="1" lang="ja-JP" altLang="en-US" dirty="0"/>
              <a:t>いろいろ調べた結果、様々なコンピュータグラフィックスの技術を利用しました。</a:t>
            </a:r>
            <a:endParaRPr kumimoji="1" lang="en-US" altLang="ja-JP" dirty="0"/>
          </a:p>
          <a:p>
            <a:endParaRPr kumimoji="1" lang="en-US" altLang="ja-JP" dirty="0"/>
          </a:p>
          <a:p>
            <a:r>
              <a:rPr kumimoji="1" lang="ja-JP" altLang="en-US" dirty="0"/>
              <a:t>対応する日本語の専門用語がまだ把握できないので、英語で表示いたしました。</a:t>
            </a:r>
            <a:endParaRPr kumimoji="1" lang="en-US" altLang="ja-JP" dirty="0"/>
          </a:p>
          <a:p>
            <a:r>
              <a:rPr kumimoji="1" lang="ja-JP" altLang="en-US" dirty="0"/>
              <a:t>この中で一番重いのはこの二つの操作です。</a:t>
            </a:r>
            <a:endParaRPr kumimoji="1" lang="en-US" altLang="ja-JP" dirty="0"/>
          </a:p>
          <a:p>
            <a:endParaRPr kumimoji="1" lang="en-US" altLang="ja-JP" dirty="0"/>
          </a:p>
          <a:p>
            <a:r>
              <a:rPr kumimoji="1" lang="ja-JP" altLang="en-US" dirty="0"/>
              <a:t>赤い線の認識と四つの頂点の確定です。</a:t>
            </a:r>
            <a:endParaRPr kumimoji="1" lang="en-US" altLang="ja-JP" dirty="0"/>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4</a:t>
            </a:fld>
            <a:endParaRPr kumimoji="1" lang="ja-JP" altLang="en-US"/>
          </a:p>
        </p:txBody>
      </p:sp>
    </p:spTree>
    <p:extLst>
      <p:ext uri="{BB962C8B-B14F-4D97-AF65-F5344CB8AC3E}">
        <p14:creationId xmlns:p14="http://schemas.microsoft.com/office/powerpoint/2010/main" val="2671219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一枚の例を用いて説明いたします。</a:t>
            </a:r>
            <a:endParaRPr kumimoji="1" lang="en-US" altLang="ja-JP" dirty="0"/>
          </a:p>
          <a:p>
            <a:endParaRPr kumimoji="1" lang="en-US" altLang="ja-JP" dirty="0"/>
          </a:p>
          <a:p>
            <a:r>
              <a:rPr kumimoji="1" lang="ja-JP" altLang="en-US" dirty="0"/>
              <a:t>これはもとのカラー写真です。</a:t>
            </a:r>
            <a:endParaRPr kumimoji="1" lang="en-US" altLang="ja-JP" dirty="0"/>
          </a:p>
          <a:p>
            <a:r>
              <a:rPr kumimoji="1" lang="ja-JP" altLang="en-US" dirty="0"/>
              <a:t>皆さんのご覧の通り、ここに二つの赤色の線があります。</a:t>
            </a:r>
            <a:endParaRPr kumimoji="1" lang="en-US" altLang="ja-JP" dirty="0"/>
          </a:p>
          <a:p>
            <a:r>
              <a:rPr kumimoji="1" lang="ja-JP" altLang="en-US" dirty="0"/>
              <a:t>この二つの赤い線を検出できれば、通帳内容の範囲が確定できます。</a:t>
            </a:r>
            <a:endParaRPr kumimoji="1" lang="en-US" altLang="ja-JP" dirty="0"/>
          </a:p>
          <a:p>
            <a:endParaRPr kumimoji="1" lang="en-US" altLang="ja-JP" dirty="0"/>
          </a:p>
          <a:p>
            <a:r>
              <a:rPr kumimoji="1" lang="ja-JP" altLang="en-US" dirty="0"/>
              <a:t>何度の膨張と収縮処理を行った結果、右側の図になります。</a:t>
            </a:r>
            <a:endParaRPr kumimoji="1" lang="en-US" altLang="ja-JP" dirty="0"/>
          </a:p>
          <a:p>
            <a:r>
              <a:rPr kumimoji="1" lang="ja-JP" altLang="en-US" dirty="0"/>
              <a:t>これで四つの頂点を確定します。</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5</a:t>
            </a:fld>
            <a:endParaRPr kumimoji="1" lang="ja-JP" altLang="en-US"/>
          </a:p>
        </p:txBody>
      </p:sp>
    </p:spTree>
    <p:extLst>
      <p:ext uri="{BB962C8B-B14F-4D97-AF65-F5344CB8AC3E}">
        <p14:creationId xmlns:p14="http://schemas.microsoft.com/office/powerpoint/2010/main" val="37366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次に、四つの頂点の場所に基づいて通帳内容部分を切り取ります。</a:t>
            </a:r>
            <a:endParaRPr kumimoji="1" lang="en-US" altLang="ja-JP" dirty="0"/>
          </a:p>
          <a:p>
            <a:endParaRPr kumimoji="1" lang="en-US" altLang="ja-JP" dirty="0"/>
          </a:p>
          <a:p>
            <a:r>
              <a:rPr kumimoji="1" lang="ja-JP" altLang="en-US" dirty="0"/>
              <a:t>私の検出アルゴリズムはある程度歪んだ内容でも、縦方向の結果を得ることができます。</a:t>
            </a:r>
            <a:endParaRPr kumimoji="1" lang="en-US" altLang="ja-JP" dirty="0"/>
          </a:p>
          <a:p>
            <a:endParaRPr kumimoji="1" lang="en-US" altLang="ja-JP" dirty="0"/>
          </a:p>
          <a:p>
            <a:r>
              <a:rPr kumimoji="1" lang="ja-JP" altLang="en-US" dirty="0"/>
              <a:t>ただし、場合によって間違いもあります。</a:t>
            </a:r>
            <a:endParaRPr kumimoji="1" lang="en-US" altLang="ja-JP" dirty="0"/>
          </a:p>
          <a:p>
            <a:r>
              <a:rPr kumimoji="1" lang="ja-JP" altLang="en-US" dirty="0"/>
              <a:t>そして重いです。</a:t>
            </a:r>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6</a:t>
            </a:fld>
            <a:endParaRPr kumimoji="1" lang="ja-JP" altLang="en-US"/>
          </a:p>
        </p:txBody>
      </p:sp>
    </p:spTree>
    <p:extLst>
      <p:ext uri="{BB962C8B-B14F-4D97-AF65-F5344CB8AC3E}">
        <p14:creationId xmlns:p14="http://schemas.microsoft.com/office/powerpoint/2010/main" val="4088354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次に、撮影時の影の影響を軽減するために画像の光を均一化して、右のような結果になりました。</a:t>
            </a:r>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7</a:t>
            </a:fld>
            <a:endParaRPr kumimoji="1" lang="ja-JP" altLang="en-US"/>
          </a:p>
        </p:txBody>
      </p:sp>
    </p:spTree>
    <p:extLst>
      <p:ext uri="{BB962C8B-B14F-4D97-AF65-F5344CB8AC3E}">
        <p14:creationId xmlns:p14="http://schemas.microsoft.com/office/powerpoint/2010/main" val="589424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最初のカラー写真と比べると、多くの不必要な情報が取り除かれました。</a:t>
            </a:r>
            <a:endParaRPr kumimoji="1" lang="en-US" altLang="ja-JP" dirty="0"/>
          </a:p>
          <a:p>
            <a:endParaRPr kumimoji="1" lang="en-US" altLang="ja-JP" dirty="0"/>
          </a:p>
          <a:p>
            <a:r>
              <a:rPr kumimoji="1" lang="ja-JP" altLang="en-US" dirty="0"/>
              <a:t>ここの裏写りさえなくなりました。</a:t>
            </a:r>
            <a:endParaRPr kumimoji="1" lang="en-US" altLang="ja-JP" dirty="0"/>
          </a:p>
          <a:p>
            <a:endParaRPr kumimoji="1" lang="en-US" altLang="ja-JP" dirty="0"/>
          </a:p>
          <a:p>
            <a:r>
              <a:rPr kumimoji="1" lang="ja-JP" altLang="en-US" dirty="0"/>
              <a:t>ただし、これは成功例の一つしかありません。</a:t>
            </a:r>
            <a:endParaRPr kumimoji="1" lang="en-US" altLang="ja-JP" dirty="0"/>
          </a:p>
          <a:p>
            <a:r>
              <a:rPr kumimoji="1" lang="ja-JP" altLang="en-US" dirty="0"/>
              <a:t>まだたくさんの問題点があります。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8</a:t>
            </a:fld>
            <a:endParaRPr kumimoji="1" lang="ja-JP" altLang="en-US"/>
          </a:p>
        </p:txBody>
      </p:sp>
    </p:spTree>
    <p:extLst>
      <p:ext uri="{BB962C8B-B14F-4D97-AF65-F5344CB8AC3E}">
        <p14:creationId xmlns:p14="http://schemas.microsoft.com/office/powerpoint/2010/main" val="25223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ちょっとまとめると、</a:t>
            </a:r>
            <a:r>
              <a:rPr kumimoji="1" lang="en-US" altLang="ja-JP" dirty="0"/>
              <a:t>…</a:t>
            </a:r>
          </a:p>
          <a:p>
            <a:endParaRPr kumimoji="1" lang="en-US" altLang="ja-JP" dirty="0"/>
          </a:p>
          <a:p>
            <a:r>
              <a:rPr kumimoji="1" lang="ja-JP" altLang="en-US" dirty="0"/>
              <a:t>問題点三について、ちょっと一つの解決策を考え出しました。</a:t>
            </a:r>
            <a:endParaRPr kumimoji="1" lang="en-US" altLang="ja-JP" dirty="0"/>
          </a:p>
          <a:p>
            <a:r>
              <a:rPr kumimoji="1" lang="ja-JP" altLang="en-US" dirty="0"/>
              <a:t>識別結果を修正するという機能があればいいと思います。</a:t>
            </a:r>
            <a:endParaRPr kumimoji="1" lang="en-US" altLang="ja-JP" dirty="0"/>
          </a:p>
          <a:p>
            <a:endParaRPr kumimoji="1" lang="en-US" altLang="ja-JP" dirty="0"/>
          </a:p>
          <a:p>
            <a:r>
              <a:rPr kumimoji="1" lang="ja-JP" altLang="en-US" dirty="0"/>
              <a:t>それはどういうことというと、</a:t>
            </a:r>
            <a:endParaRPr kumimoji="1" lang="en-US" altLang="ja-JP" dirty="0"/>
          </a:p>
          <a:p>
            <a:r>
              <a:rPr kumimoji="1" lang="ja-JP" altLang="en-US" dirty="0"/>
              <a:t>次の参考例をご覧ください。</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F083484-FC3D-46B6-9631-24774C6AAB58}" type="slidenum">
              <a:rPr kumimoji="1" lang="ja-JP" altLang="en-US" smtClean="0"/>
              <a:t>9</a:t>
            </a:fld>
            <a:endParaRPr kumimoji="1" lang="ja-JP" altLang="en-US"/>
          </a:p>
        </p:txBody>
      </p:sp>
    </p:spTree>
    <p:extLst>
      <p:ext uri="{BB962C8B-B14F-4D97-AF65-F5344CB8AC3E}">
        <p14:creationId xmlns:p14="http://schemas.microsoft.com/office/powerpoint/2010/main" val="770519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416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CCD61-643D-44A5-A450-3A42A50CBC1E}" type="datetimeFigureOut">
              <a:rPr lang="en-US" smtClean="0"/>
              <a:t>9/13/2020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9629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2968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DCCD61-643D-44A5-A450-3A42A50CBC1E}" type="datetimeFigureOut">
              <a:rPr lang="en-US" smtClean="0"/>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2987035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CCD61-643D-44A5-A450-3A42A50CBC1E}"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792374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CCD61-643D-44A5-A450-3A42A50CBC1E}"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3962857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778"/>
            <a:ext cx="9144000" cy="1069514"/>
          </a:xfrm>
          <a:prstGeom prst="rect">
            <a:avLst/>
          </a:prstGeom>
        </p:spPr>
        <p:txBody>
          <a:bodyPr anchor="ctr"/>
          <a:lstStyle>
            <a:lvl1pPr>
              <a:defRPr b="1" baseline="0">
                <a:solidFill>
                  <a:schemeClr val="bg1"/>
                </a:solidFill>
                <a:latin typeface="Arial" pitchFamily="34" charset="0"/>
                <a:cs typeface="Arial" pitchFamily="34" charset="0"/>
              </a:defRPr>
            </a:lvl1pPr>
          </a:lstStyle>
          <a:p>
            <a:r>
              <a:rPr lang="en-US" altLang="ko-KR" dirty="0"/>
              <a:t> Click to add title</a:t>
            </a:r>
            <a:endParaRPr lang="ko-KR" altLang="en-US" dirty="0"/>
          </a:p>
        </p:txBody>
      </p:sp>
      <p:sp>
        <p:nvSpPr>
          <p:cNvPr id="3" name="Content Placeholder 2"/>
          <p:cNvSpPr>
            <a:spLocks noGrp="1"/>
          </p:cNvSpPr>
          <p:nvPr>
            <p:ph idx="1"/>
          </p:nvPr>
        </p:nvSpPr>
        <p:spPr>
          <a:xfrm>
            <a:off x="457200" y="1600201"/>
            <a:ext cx="8229600" cy="460648"/>
          </a:xfrm>
          <a:prstGeom prst="rect">
            <a:avLst/>
          </a:prstGeom>
        </p:spPr>
        <p:txBody>
          <a:bodyPr anchor="ctr"/>
          <a:lstStyle>
            <a:lvl1pPr marL="0" indent="0">
              <a:buNone/>
              <a:defRPr sz="2000">
                <a:solidFill>
                  <a:schemeClr val="bg1"/>
                </a:solidFill>
              </a:defRPr>
            </a:lvl1pPr>
          </a:lstStyle>
          <a:p>
            <a:pPr lvl="0"/>
            <a:r>
              <a:rPr lang="en-US" altLang="ko-KR" dirty="0"/>
              <a:t>Click to edit Master text styles</a:t>
            </a:r>
          </a:p>
        </p:txBody>
      </p:sp>
      <p:sp>
        <p:nvSpPr>
          <p:cNvPr id="4" name="Content Placeholder 2"/>
          <p:cNvSpPr>
            <a:spLocks noGrp="1"/>
          </p:cNvSpPr>
          <p:nvPr>
            <p:ph idx="10"/>
          </p:nvPr>
        </p:nvSpPr>
        <p:spPr>
          <a:xfrm>
            <a:off x="467544" y="2276872"/>
            <a:ext cx="8229600" cy="3600400"/>
          </a:xfrm>
          <a:prstGeom prst="rect">
            <a:avLst/>
          </a:prstGeom>
        </p:spPr>
        <p:txBody>
          <a:bodyPr lIns="396000" anchor="t"/>
          <a:lstStyle>
            <a:lvl1pPr marL="0" indent="0">
              <a:buNone/>
              <a:defRPr sz="1400">
                <a:solidFill>
                  <a:schemeClr val="bg1"/>
                </a:solidFill>
              </a:defRPr>
            </a:lvl1pPr>
          </a:lstStyle>
          <a:p>
            <a:pPr lvl="0"/>
            <a:r>
              <a:rPr lang="en-US" altLang="ko-KR" dirty="0"/>
              <a:t>Click to edit Master text styles</a:t>
            </a:r>
          </a:p>
        </p:txBody>
      </p:sp>
    </p:spTree>
    <p:extLst>
      <p:ext uri="{BB962C8B-B14F-4D97-AF65-F5344CB8AC3E}">
        <p14:creationId xmlns:p14="http://schemas.microsoft.com/office/powerpoint/2010/main" val="369401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1069514"/>
          </a:xfrm>
          <a:prstGeom prst="rect">
            <a:avLst/>
          </a:prstGeom>
        </p:spPr>
        <p:txBody>
          <a:bodyPr anchor="ctr"/>
          <a:lstStyle>
            <a:lvl1pPr>
              <a:defRPr b="1" baseline="0">
                <a:solidFill>
                  <a:schemeClr val="accent5">
                    <a:lumMod val="75000"/>
                  </a:schemeClr>
                </a:solidFill>
                <a:latin typeface="Arial" pitchFamily="34" charset="0"/>
                <a:cs typeface="Arial" pitchFamily="34" charset="0"/>
              </a:defRPr>
            </a:lvl1pPr>
          </a:lstStyle>
          <a:p>
            <a:r>
              <a:rPr lang="en-US" altLang="ko-KR" dirty="0"/>
              <a:t> Click to add title</a:t>
            </a:r>
            <a:endParaRPr lang="ko-KR" altLang="en-US" dirty="0"/>
          </a:p>
        </p:txBody>
      </p:sp>
      <p:sp>
        <p:nvSpPr>
          <p:cNvPr id="4" name="Content Placeholder 2"/>
          <p:cNvSpPr>
            <a:spLocks noGrp="1"/>
          </p:cNvSpPr>
          <p:nvPr>
            <p:ph idx="1"/>
          </p:nvPr>
        </p:nvSpPr>
        <p:spPr>
          <a:xfrm>
            <a:off x="2123728" y="1268760"/>
            <a:ext cx="6563072" cy="460648"/>
          </a:xfrm>
          <a:prstGeom prst="rect">
            <a:avLst/>
          </a:prstGeom>
        </p:spPr>
        <p:txBody>
          <a:bodyPr anchor="ctr"/>
          <a:lstStyle>
            <a:lvl1pPr marL="0" indent="0">
              <a:buNone/>
              <a:defRPr sz="2000">
                <a:solidFill>
                  <a:schemeClr val="accent5">
                    <a:lumMod val="75000"/>
                  </a:schemeClr>
                </a:solidFill>
              </a:defRPr>
            </a:lvl1pPr>
          </a:lstStyle>
          <a:p>
            <a:pPr lvl="0"/>
            <a:r>
              <a:rPr lang="en-US" altLang="ko-KR" dirty="0"/>
              <a:t>Click to edit Master text styles</a:t>
            </a:r>
          </a:p>
        </p:txBody>
      </p:sp>
      <p:sp>
        <p:nvSpPr>
          <p:cNvPr id="5" name="Content Placeholder 2"/>
          <p:cNvSpPr>
            <a:spLocks noGrp="1"/>
          </p:cNvSpPr>
          <p:nvPr>
            <p:ph idx="10"/>
          </p:nvPr>
        </p:nvSpPr>
        <p:spPr>
          <a:xfrm>
            <a:off x="2134072" y="1844824"/>
            <a:ext cx="6563072" cy="4147865"/>
          </a:xfrm>
          <a:prstGeom prst="rect">
            <a:avLst/>
          </a:prstGeom>
        </p:spPr>
        <p:txBody>
          <a:bodyPr lIns="396000" anchor="t"/>
          <a:lstStyle>
            <a:lvl1pPr marL="0" indent="0">
              <a:buNone/>
              <a:defRPr sz="1400">
                <a:solidFill>
                  <a:schemeClr val="accent5">
                    <a:lumMod val="75000"/>
                  </a:schemeClr>
                </a:solidFill>
              </a:defRPr>
            </a:lvl1pPr>
          </a:lstStyle>
          <a:p>
            <a:pPr lvl="0"/>
            <a:r>
              <a:rPr lang="en-US" altLang="ko-KR" dirty="0"/>
              <a:t>Click to edit Master text styles</a:t>
            </a:r>
          </a:p>
        </p:txBody>
      </p:sp>
    </p:spTree>
    <p:extLst>
      <p:ext uri="{BB962C8B-B14F-4D97-AF65-F5344CB8AC3E}">
        <p14:creationId xmlns:p14="http://schemas.microsoft.com/office/powerpoint/2010/main" val="232681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8DCCD61-643D-44A5-A450-3A42A50CBC1E}"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656086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CCD61-643D-44A5-A450-3A42A50CBC1E}"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92428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DCCD61-643D-44A5-A450-3A42A50CBC1E}" type="datetimeFigureOut">
              <a:rPr lang="en-US" smtClean="0"/>
              <a:t>9/13/2020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3277933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DCCD61-643D-44A5-A450-3A42A50CBC1E}" type="datetimeFigureOut">
              <a:rPr lang="en-US" smtClean="0"/>
              <a:t>9/13/2020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778790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DCCD61-643D-44A5-A450-3A42A50CBC1E}" type="datetimeFigureOut">
              <a:rPr lang="en-US" smtClean="0"/>
              <a:t>9/13/2020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291981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DCCD61-643D-44A5-A450-3A42A50CBC1E}" type="datetimeFigureOut">
              <a:rPr lang="en-US" smtClean="0"/>
              <a:t>9/13/2020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2F0832-F084-422D-97D1-AF848F4F2C34}" type="slidenum">
              <a:rPr lang="en-US" smtClean="0"/>
              <a:t>‹#›</a:t>
            </a:fld>
            <a:endParaRPr lang="en-US"/>
          </a:p>
        </p:txBody>
      </p:sp>
    </p:spTree>
    <p:extLst>
      <p:ext uri="{BB962C8B-B14F-4D97-AF65-F5344CB8AC3E}">
        <p14:creationId xmlns:p14="http://schemas.microsoft.com/office/powerpoint/2010/main" val="1818119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338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l" defTabSz="914400" rtl="0" eaLnBrk="1" latinLnBrk="1" hangingPunct="1">
        <a:spcBef>
          <a:spcPct val="0"/>
        </a:spcBef>
        <a:buNone/>
        <a:defRPr sz="40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CCD61-643D-44A5-A450-3A42A50CBC1E}" type="datetimeFigureOut">
              <a:rPr lang="en-US" smtClean="0"/>
              <a:t>9/13/2020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F0832-F084-422D-97D1-AF848F4F2C34}" type="slidenum">
              <a:rPr lang="en-US" smtClean="0"/>
              <a:t>‹#›</a:t>
            </a:fld>
            <a:endParaRPr lang="en-US"/>
          </a:p>
        </p:txBody>
      </p:sp>
    </p:spTree>
    <p:extLst>
      <p:ext uri="{BB962C8B-B14F-4D97-AF65-F5344CB8AC3E}">
        <p14:creationId xmlns:p14="http://schemas.microsoft.com/office/powerpoint/2010/main" val="32863573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png"/><Relationship Id="rId5" Type="http://schemas.openxmlformats.org/officeDocument/2006/relationships/hyperlink" Target="http://www.free-powerpoint-templates-design.com/free-powerpoint-templates-design"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www.free-powerpoint-templates-design.com/free-powerpoint-templates-desig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www.free-powerpoint-templates-design.com/free-powerpoint-templates-design" TargetMode="External"/><Relationship Id="rId5" Type="http://schemas.openxmlformats.org/officeDocument/2006/relationships/image" Target="../media/image1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www.free-powerpoint-templates-design.com/free-powerpoint-templates-design"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www.free-powerpoint-templates-design.com/free-powerpoint-templates-design"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www.free-powerpoint-templates-design.com/free-powerpoint-templates-desig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907704" y="1459898"/>
            <a:ext cx="5328592" cy="3922120"/>
            <a:chOff x="1907704" y="1459898"/>
            <a:chExt cx="5328592" cy="3922120"/>
          </a:xfrm>
        </p:grpSpPr>
        <p:sp>
          <p:nvSpPr>
            <p:cNvPr id="2" name="Rectangle 1"/>
            <p:cNvSpPr/>
            <p:nvPr/>
          </p:nvSpPr>
          <p:spPr>
            <a:xfrm>
              <a:off x="2026972" y="1556793"/>
              <a:ext cx="5065308" cy="3728330"/>
            </a:xfrm>
            <a:custGeom>
              <a:avLst/>
              <a:gdLst/>
              <a:ahLst/>
              <a:cxnLst/>
              <a:rect l="l" t="t" r="r" b="b"/>
              <a:pathLst>
                <a:path w="4464496" h="4464497">
                  <a:moveTo>
                    <a:pt x="1087670" y="0"/>
                  </a:moveTo>
                  <a:lnTo>
                    <a:pt x="2209558" y="0"/>
                  </a:lnTo>
                  <a:lnTo>
                    <a:pt x="2254939" y="0"/>
                  </a:lnTo>
                  <a:lnTo>
                    <a:pt x="3376827" y="0"/>
                  </a:lnTo>
                  <a:cubicBezTo>
                    <a:pt x="3376827" y="221413"/>
                    <a:pt x="3556317" y="400903"/>
                    <a:pt x="3777730" y="400903"/>
                  </a:cubicBezTo>
                  <a:cubicBezTo>
                    <a:pt x="3779832" y="400903"/>
                    <a:pt x="3781931" y="400887"/>
                    <a:pt x="3784017" y="400269"/>
                  </a:cubicBezTo>
                  <a:lnTo>
                    <a:pt x="3784017" y="683477"/>
                  </a:lnTo>
                  <a:lnTo>
                    <a:pt x="4064227" y="683477"/>
                  </a:lnTo>
                  <a:cubicBezTo>
                    <a:pt x="4063609" y="685563"/>
                    <a:pt x="4063593" y="687662"/>
                    <a:pt x="4063593" y="689764"/>
                  </a:cubicBezTo>
                  <a:cubicBezTo>
                    <a:pt x="4063593" y="911177"/>
                    <a:pt x="4243083" y="1090667"/>
                    <a:pt x="4464496" y="1090667"/>
                  </a:cubicBezTo>
                  <a:lnTo>
                    <a:pt x="4464496" y="2212555"/>
                  </a:lnTo>
                  <a:lnTo>
                    <a:pt x="4464496" y="2257936"/>
                  </a:lnTo>
                  <a:lnTo>
                    <a:pt x="4464496" y="3379824"/>
                  </a:lnTo>
                  <a:cubicBezTo>
                    <a:pt x="4243083" y="3379824"/>
                    <a:pt x="4063593" y="3559314"/>
                    <a:pt x="4063593" y="3780727"/>
                  </a:cubicBezTo>
                  <a:cubicBezTo>
                    <a:pt x="4063593" y="3782829"/>
                    <a:pt x="4063609" y="3784928"/>
                    <a:pt x="4064227" y="3787014"/>
                  </a:cubicBezTo>
                  <a:lnTo>
                    <a:pt x="3784016" y="3787014"/>
                  </a:lnTo>
                  <a:lnTo>
                    <a:pt x="3784016" y="4064228"/>
                  </a:lnTo>
                  <a:cubicBezTo>
                    <a:pt x="3781930" y="4063610"/>
                    <a:pt x="3779831" y="4063594"/>
                    <a:pt x="3777729" y="4063594"/>
                  </a:cubicBezTo>
                  <a:cubicBezTo>
                    <a:pt x="3556316" y="4063594"/>
                    <a:pt x="3376826" y="4243084"/>
                    <a:pt x="3376826" y="4464497"/>
                  </a:cubicBezTo>
                  <a:lnTo>
                    <a:pt x="2254940" y="4464497"/>
                  </a:lnTo>
                  <a:lnTo>
                    <a:pt x="2209557" y="4464497"/>
                  </a:lnTo>
                  <a:lnTo>
                    <a:pt x="1087671" y="4464497"/>
                  </a:lnTo>
                  <a:cubicBezTo>
                    <a:pt x="1087671" y="4243084"/>
                    <a:pt x="908181" y="4063594"/>
                    <a:pt x="686768" y="4063594"/>
                  </a:cubicBezTo>
                  <a:cubicBezTo>
                    <a:pt x="684666" y="4063594"/>
                    <a:pt x="682567" y="4063610"/>
                    <a:pt x="680481" y="4064228"/>
                  </a:cubicBezTo>
                  <a:lnTo>
                    <a:pt x="680481" y="3787013"/>
                  </a:lnTo>
                  <a:lnTo>
                    <a:pt x="400269" y="3787013"/>
                  </a:lnTo>
                  <a:cubicBezTo>
                    <a:pt x="400887" y="3784927"/>
                    <a:pt x="400903" y="3782828"/>
                    <a:pt x="400903" y="3780726"/>
                  </a:cubicBezTo>
                  <a:cubicBezTo>
                    <a:pt x="400903" y="3559313"/>
                    <a:pt x="221413" y="3379823"/>
                    <a:pt x="0" y="3379823"/>
                  </a:cubicBezTo>
                  <a:lnTo>
                    <a:pt x="0" y="2257937"/>
                  </a:lnTo>
                  <a:lnTo>
                    <a:pt x="0" y="2212554"/>
                  </a:lnTo>
                  <a:lnTo>
                    <a:pt x="0" y="1090668"/>
                  </a:lnTo>
                  <a:cubicBezTo>
                    <a:pt x="221413" y="1090668"/>
                    <a:pt x="400903" y="911178"/>
                    <a:pt x="400903" y="689765"/>
                  </a:cubicBezTo>
                  <a:cubicBezTo>
                    <a:pt x="400903" y="687663"/>
                    <a:pt x="400887" y="685564"/>
                    <a:pt x="400269" y="683478"/>
                  </a:cubicBezTo>
                  <a:lnTo>
                    <a:pt x="680480" y="683478"/>
                  </a:lnTo>
                  <a:lnTo>
                    <a:pt x="680480" y="400269"/>
                  </a:lnTo>
                  <a:cubicBezTo>
                    <a:pt x="682566" y="400887"/>
                    <a:pt x="684665" y="400903"/>
                    <a:pt x="686767" y="400903"/>
                  </a:cubicBezTo>
                  <a:cubicBezTo>
                    <a:pt x="908180" y="400903"/>
                    <a:pt x="1087670" y="221413"/>
                    <a:pt x="1087670" y="0"/>
                  </a:cubicBezTo>
                  <a:close/>
                </a:path>
              </a:pathLst>
            </a:custGeom>
            <a:solidFill>
              <a:schemeClr val="accent5">
                <a:lumMod val="75000"/>
                <a:alpha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13" name="Rectangle 1"/>
            <p:cNvSpPr/>
            <p:nvPr/>
          </p:nvSpPr>
          <p:spPr>
            <a:xfrm>
              <a:off x="1907704" y="1459898"/>
              <a:ext cx="5328592" cy="3922120"/>
            </a:xfrm>
            <a:custGeom>
              <a:avLst/>
              <a:gdLst/>
              <a:ahLst/>
              <a:cxnLst/>
              <a:rect l="l" t="t" r="r" b="b"/>
              <a:pathLst>
                <a:path w="4464496" h="4464497">
                  <a:moveTo>
                    <a:pt x="1087670" y="0"/>
                  </a:moveTo>
                  <a:lnTo>
                    <a:pt x="2209558" y="0"/>
                  </a:lnTo>
                  <a:lnTo>
                    <a:pt x="2254939" y="0"/>
                  </a:lnTo>
                  <a:lnTo>
                    <a:pt x="3376827" y="0"/>
                  </a:lnTo>
                  <a:cubicBezTo>
                    <a:pt x="3376827" y="221413"/>
                    <a:pt x="3556317" y="400903"/>
                    <a:pt x="3777730" y="400903"/>
                  </a:cubicBezTo>
                  <a:cubicBezTo>
                    <a:pt x="3779832" y="400903"/>
                    <a:pt x="3781931" y="400887"/>
                    <a:pt x="3784017" y="400269"/>
                  </a:cubicBezTo>
                  <a:lnTo>
                    <a:pt x="3784017" y="683477"/>
                  </a:lnTo>
                  <a:lnTo>
                    <a:pt x="4064227" y="683477"/>
                  </a:lnTo>
                  <a:cubicBezTo>
                    <a:pt x="4063609" y="685563"/>
                    <a:pt x="4063593" y="687662"/>
                    <a:pt x="4063593" y="689764"/>
                  </a:cubicBezTo>
                  <a:cubicBezTo>
                    <a:pt x="4063593" y="911177"/>
                    <a:pt x="4243083" y="1090667"/>
                    <a:pt x="4464496" y="1090667"/>
                  </a:cubicBezTo>
                  <a:lnTo>
                    <a:pt x="4464496" y="2212555"/>
                  </a:lnTo>
                  <a:lnTo>
                    <a:pt x="4464496" y="2257936"/>
                  </a:lnTo>
                  <a:lnTo>
                    <a:pt x="4464496" y="3379824"/>
                  </a:lnTo>
                  <a:cubicBezTo>
                    <a:pt x="4243083" y="3379824"/>
                    <a:pt x="4063593" y="3559314"/>
                    <a:pt x="4063593" y="3780727"/>
                  </a:cubicBezTo>
                  <a:cubicBezTo>
                    <a:pt x="4063593" y="3782829"/>
                    <a:pt x="4063609" y="3784928"/>
                    <a:pt x="4064227" y="3787014"/>
                  </a:cubicBezTo>
                  <a:lnTo>
                    <a:pt x="3784016" y="3787014"/>
                  </a:lnTo>
                  <a:lnTo>
                    <a:pt x="3784016" y="4064228"/>
                  </a:lnTo>
                  <a:cubicBezTo>
                    <a:pt x="3781930" y="4063610"/>
                    <a:pt x="3779831" y="4063594"/>
                    <a:pt x="3777729" y="4063594"/>
                  </a:cubicBezTo>
                  <a:cubicBezTo>
                    <a:pt x="3556316" y="4063594"/>
                    <a:pt x="3376826" y="4243084"/>
                    <a:pt x="3376826" y="4464497"/>
                  </a:cubicBezTo>
                  <a:lnTo>
                    <a:pt x="2254940" y="4464497"/>
                  </a:lnTo>
                  <a:lnTo>
                    <a:pt x="2209557" y="4464497"/>
                  </a:lnTo>
                  <a:lnTo>
                    <a:pt x="1087671" y="4464497"/>
                  </a:lnTo>
                  <a:cubicBezTo>
                    <a:pt x="1087671" y="4243084"/>
                    <a:pt x="908181" y="4063594"/>
                    <a:pt x="686768" y="4063594"/>
                  </a:cubicBezTo>
                  <a:cubicBezTo>
                    <a:pt x="684666" y="4063594"/>
                    <a:pt x="682567" y="4063610"/>
                    <a:pt x="680481" y="4064228"/>
                  </a:cubicBezTo>
                  <a:lnTo>
                    <a:pt x="680481" y="3787013"/>
                  </a:lnTo>
                  <a:lnTo>
                    <a:pt x="400269" y="3787013"/>
                  </a:lnTo>
                  <a:cubicBezTo>
                    <a:pt x="400887" y="3784927"/>
                    <a:pt x="400903" y="3782828"/>
                    <a:pt x="400903" y="3780726"/>
                  </a:cubicBezTo>
                  <a:cubicBezTo>
                    <a:pt x="400903" y="3559313"/>
                    <a:pt x="221413" y="3379823"/>
                    <a:pt x="0" y="3379823"/>
                  </a:cubicBezTo>
                  <a:lnTo>
                    <a:pt x="0" y="2257937"/>
                  </a:lnTo>
                  <a:lnTo>
                    <a:pt x="0" y="2212554"/>
                  </a:lnTo>
                  <a:lnTo>
                    <a:pt x="0" y="1090668"/>
                  </a:lnTo>
                  <a:cubicBezTo>
                    <a:pt x="221413" y="1090668"/>
                    <a:pt x="400903" y="911178"/>
                    <a:pt x="400903" y="689765"/>
                  </a:cubicBezTo>
                  <a:cubicBezTo>
                    <a:pt x="400903" y="687663"/>
                    <a:pt x="400887" y="685564"/>
                    <a:pt x="400269" y="683478"/>
                  </a:cubicBezTo>
                  <a:lnTo>
                    <a:pt x="680480" y="683478"/>
                  </a:lnTo>
                  <a:lnTo>
                    <a:pt x="680480" y="400269"/>
                  </a:lnTo>
                  <a:cubicBezTo>
                    <a:pt x="682566" y="400887"/>
                    <a:pt x="684665" y="400903"/>
                    <a:pt x="686767" y="400903"/>
                  </a:cubicBezTo>
                  <a:cubicBezTo>
                    <a:pt x="908180" y="400903"/>
                    <a:pt x="1087670" y="221413"/>
                    <a:pt x="1087670"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grpSp>
      <p:sp>
        <p:nvSpPr>
          <p:cNvPr id="4" name="TextBox 3"/>
          <p:cNvSpPr txBox="1"/>
          <p:nvPr/>
        </p:nvSpPr>
        <p:spPr>
          <a:xfrm>
            <a:off x="2327378" y="3821455"/>
            <a:ext cx="4464496" cy="646331"/>
          </a:xfrm>
          <a:prstGeom prst="rect">
            <a:avLst/>
          </a:prstGeom>
          <a:noFill/>
        </p:spPr>
        <p:txBody>
          <a:bodyPr wrap="square">
            <a:spAutoFit/>
          </a:bodyPr>
          <a:lstStyle/>
          <a:p>
            <a:pPr algn="ctr" fontAlgn="auto">
              <a:spcBef>
                <a:spcPts val="0"/>
              </a:spcBef>
              <a:spcAft>
                <a:spcPts val="0"/>
              </a:spcAft>
              <a:defRPr/>
            </a:pPr>
            <a:r>
              <a:rPr lang="ja-JP" altLang="en-US" sz="1200" b="1" dirty="0">
                <a:solidFill>
                  <a:schemeClr val="bg1"/>
                </a:solidFill>
                <a:latin typeface="HG正楷書体-PRO" pitchFamily="66" charset="-128"/>
                <a:ea typeface="HG正楷書体-PRO" pitchFamily="66" charset="-128"/>
                <a:cs typeface="Arial" pitchFamily="34" charset="0"/>
              </a:rPr>
              <a:t>通帳テキストを識別するためのシステム構想</a:t>
            </a:r>
            <a:endParaRPr lang="en-US" altLang="ja-JP" sz="1200" b="1" dirty="0">
              <a:solidFill>
                <a:schemeClr val="bg1"/>
              </a:solidFill>
              <a:latin typeface="HG正楷書体-PRO" pitchFamily="66" charset="-128"/>
              <a:ea typeface="HG正楷書体-PRO" pitchFamily="66" charset="-128"/>
              <a:cs typeface="Arial" pitchFamily="34" charset="0"/>
            </a:endParaRPr>
          </a:p>
          <a:p>
            <a:pPr algn="ctr">
              <a:defRPr/>
            </a:pPr>
            <a:r>
              <a:rPr lang="ja-JP" altLang="en-US" sz="1200" b="1" dirty="0">
                <a:solidFill>
                  <a:schemeClr val="bg1"/>
                </a:solidFill>
                <a:latin typeface="HG正楷書体-PRO" pitchFamily="66" charset="-128"/>
                <a:ea typeface="HG正楷書体-PRO" pitchFamily="66" charset="-128"/>
                <a:cs typeface="Arial" pitchFamily="34" charset="0"/>
              </a:rPr>
              <a:t>株式会社日本</a:t>
            </a:r>
            <a:r>
              <a:rPr lang="en-US" altLang="ja-JP" sz="1200" b="1" dirty="0">
                <a:solidFill>
                  <a:schemeClr val="bg1"/>
                </a:solidFill>
                <a:latin typeface="HG正楷書体-PRO" pitchFamily="66" charset="-128"/>
                <a:ea typeface="HG正楷書体-PRO" pitchFamily="66" charset="-128"/>
                <a:cs typeface="Arial" pitchFamily="34" charset="0"/>
              </a:rPr>
              <a:t>CES</a:t>
            </a:r>
            <a:r>
              <a:rPr lang="ja-JP" altLang="en-US" sz="1200" b="1" dirty="0">
                <a:solidFill>
                  <a:schemeClr val="bg1"/>
                </a:solidFill>
                <a:latin typeface="HG正楷書体-PRO" pitchFamily="66" charset="-128"/>
                <a:ea typeface="HG正楷書体-PRO" pitchFamily="66" charset="-128"/>
                <a:cs typeface="Arial" pitchFamily="34" charset="0"/>
              </a:rPr>
              <a:t>　徐　宏坤</a:t>
            </a:r>
            <a:endParaRPr lang="en-US" altLang="ja-JP" sz="1200" b="1" dirty="0">
              <a:solidFill>
                <a:schemeClr val="bg1"/>
              </a:solidFill>
              <a:latin typeface="HG正楷書体-PRO" pitchFamily="66" charset="-128"/>
              <a:ea typeface="HG正楷書体-PRO" pitchFamily="66" charset="-128"/>
              <a:cs typeface="Arial" pitchFamily="34" charset="0"/>
            </a:endParaRPr>
          </a:p>
          <a:p>
            <a:pPr algn="ctr">
              <a:defRPr/>
            </a:pPr>
            <a:r>
              <a:rPr lang="en-US" altLang="ja-JP" sz="1200" b="1" dirty="0">
                <a:solidFill>
                  <a:schemeClr val="bg1"/>
                </a:solidFill>
                <a:latin typeface="HG正楷書体-PRO" pitchFamily="66" charset="-128"/>
                <a:ea typeface="HG正楷書体-PRO" pitchFamily="66" charset="-128"/>
                <a:cs typeface="Arial" pitchFamily="34" charset="0"/>
              </a:rPr>
              <a:t>2020</a:t>
            </a:r>
            <a:r>
              <a:rPr lang="ja-JP" altLang="en-US" sz="1200" b="1" dirty="0">
                <a:solidFill>
                  <a:schemeClr val="bg1"/>
                </a:solidFill>
                <a:latin typeface="HG正楷書体-PRO" pitchFamily="66" charset="-128"/>
                <a:ea typeface="HG正楷書体-PRO" pitchFamily="66" charset="-128"/>
                <a:cs typeface="Arial" pitchFamily="34" charset="0"/>
              </a:rPr>
              <a:t>年</a:t>
            </a:r>
            <a:r>
              <a:rPr lang="en-US" altLang="ja-JP" sz="1200" b="1" dirty="0">
                <a:solidFill>
                  <a:schemeClr val="bg1"/>
                </a:solidFill>
                <a:latin typeface="HG正楷書体-PRO" pitchFamily="66" charset="-128"/>
                <a:ea typeface="HG正楷書体-PRO" pitchFamily="66" charset="-128"/>
                <a:cs typeface="Arial" pitchFamily="34" charset="0"/>
              </a:rPr>
              <a:t>3</a:t>
            </a:r>
            <a:r>
              <a:rPr lang="ja-JP" altLang="en-US" sz="1200" b="1" dirty="0">
                <a:solidFill>
                  <a:schemeClr val="bg1"/>
                </a:solidFill>
                <a:latin typeface="HG正楷書体-PRO" pitchFamily="66" charset="-128"/>
                <a:ea typeface="HG正楷書体-PRO" pitchFamily="66" charset="-128"/>
                <a:cs typeface="Arial" pitchFamily="34" charset="0"/>
              </a:rPr>
              <a:t>月</a:t>
            </a:r>
            <a:r>
              <a:rPr lang="en-US" altLang="ja-JP" sz="1200" b="1" dirty="0">
                <a:solidFill>
                  <a:schemeClr val="bg1"/>
                </a:solidFill>
                <a:latin typeface="HG正楷書体-PRO" pitchFamily="66" charset="-128"/>
                <a:ea typeface="HG正楷書体-PRO" pitchFamily="66" charset="-128"/>
                <a:cs typeface="Arial" pitchFamily="34" charset="0"/>
              </a:rPr>
              <a:t>25</a:t>
            </a:r>
            <a:r>
              <a:rPr lang="ja-JP" altLang="en-US" sz="1200" b="1" dirty="0">
                <a:solidFill>
                  <a:schemeClr val="bg1"/>
                </a:solidFill>
                <a:latin typeface="HG正楷書体-PRO" pitchFamily="66" charset="-128"/>
                <a:ea typeface="HG正楷書体-PRO" pitchFamily="66" charset="-128"/>
                <a:cs typeface="Arial" pitchFamily="34" charset="0"/>
              </a:rPr>
              <a:t>日</a:t>
            </a:r>
            <a:endParaRPr lang="en-US" altLang="ja-JP" sz="1200" b="1" dirty="0">
              <a:solidFill>
                <a:schemeClr val="bg1"/>
              </a:solidFill>
              <a:latin typeface="HG正楷書体-PRO" pitchFamily="66" charset="-128"/>
              <a:ea typeface="HG正楷書体-PRO" pitchFamily="66" charset="-128"/>
              <a:cs typeface="Arial" pitchFamily="34" charset="0"/>
            </a:endParaRPr>
          </a:p>
        </p:txBody>
      </p:sp>
      <p:sp>
        <p:nvSpPr>
          <p:cNvPr id="5" name="TextBox 1"/>
          <p:cNvSpPr txBox="1">
            <a:spLocks noChangeArrowheads="1"/>
          </p:cNvSpPr>
          <p:nvPr/>
        </p:nvSpPr>
        <p:spPr bwMode="auto">
          <a:xfrm>
            <a:off x="2327378" y="2280300"/>
            <a:ext cx="4464496" cy="1200329"/>
          </a:xfrm>
          <a:prstGeom prst="rect">
            <a:avLst/>
          </a:prstGeom>
          <a:noFill/>
          <a:ln w="9525">
            <a:noFill/>
            <a:miter lim="800000"/>
            <a:headEnd/>
            <a:tailEnd/>
          </a:ln>
        </p:spPr>
        <p:txBody>
          <a:bodyPr wrap="square">
            <a:spAutoFit/>
          </a:bodyPr>
          <a:lstStyle/>
          <a:p>
            <a:pPr algn="ctr"/>
            <a:r>
              <a:rPr lang="ja-JP" altLang="en-US" sz="3600" b="1" dirty="0">
                <a:latin typeface="HG正楷書体-PRO" pitchFamily="66" charset="-128"/>
                <a:ea typeface="HG正楷書体-PRO" pitchFamily="66" charset="-128"/>
                <a:cs typeface="Arial" pitchFamily="34" charset="0"/>
              </a:rPr>
              <a:t>通帳認識</a:t>
            </a:r>
            <a:endParaRPr lang="en-US" altLang="ja-JP" sz="3600" b="1" dirty="0">
              <a:latin typeface="HG正楷書体-PRO" pitchFamily="66" charset="-128"/>
              <a:ea typeface="HG正楷書体-PRO" pitchFamily="66" charset="-128"/>
              <a:cs typeface="Arial" pitchFamily="34" charset="0"/>
            </a:endParaRPr>
          </a:p>
          <a:p>
            <a:pPr algn="ctr"/>
            <a:r>
              <a:rPr lang="ja-JP" altLang="en-US" sz="3600" b="1" dirty="0">
                <a:latin typeface="HG正楷書体-PRO" pitchFamily="66" charset="-128"/>
                <a:ea typeface="HG正楷書体-PRO" pitchFamily="66" charset="-128"/>
                <a:cs typeface="Arial" pitchFamily="34" charset="0"/>
              </a:rPr>
              <a:t>システム</a:t>
            </a:r>
            <a:endParaRPr lang="en-US" altLang="ko-KR" sz="3600" b="1" dirty="0">
              <a:latin typeface="HG正楷書体-PRO" pitchFamily="66" charset="-128"/>
              <a:ea typeface="HG正楷書体-PRO" pitchFamily="66" charset="-128"/>
              <a:cs typeface="Arial" pitchFamily="34" charset="0"/>
            </a:endParaRPr>
          </a:p>
        </p:txBody>
      </p:sp>
      <p:sp>
        <p:nvSpPr>
          <p:cNvPr id="7" name="TextBox 6">
            <a:hlinkClick r:id="rId3"/>
          </p:cNvPr>
          <p:cNvSpPr txBox="1"/>
          <p:nvPr/>
        </p:nvSpPr>
        <p:spPr>
          <a:xfrm>
            <a:off x="0" y="6597932"/>
            <a:ext cx="9144000" cy="215444"/>
          </a:xfrm>
          <a:prstGeom prst="rect">
            <a:avLst/>
          </a:prstGeom>
          <a:noFill/>
        </p:spPr>
        <p:txBody>
          <a:bodyPr wrap="square" rtlCol="0">
            <a:spAutoFit/>
          </a:bodyPr>
          <a:lstStyle/>
          <a:p>
            <a:pPr algn="ctr"/>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grpSp>
        <p:nvGrpSpPr>
          <p:cNvPr id="29" name="Group 28"/>
          <p:cNvGrpSpPr/>
          <p:nvPr/>
        </p:nvGrpSpPr>
        <p:grpSpPr>
          <a:xfrm>
            <a:off x="3275856" y="3541149"/>
            <a:ext cx="2592288" cy="180858"/>
            <a:chOff x="5364088" y="1664804"/>
            <a:chExt cx="3096344" cy="216024"/>
          </a:xfrm>
        </p:grpSpPr>
        <p:grpSp>
          <p:nvGrpSpPr>
            <p:cNvPr id="19" name="Group 18"/>
            <p:cNvGrpSpPr/>
            <p:nvPr/>
          </p:nvGrpSpPr>
          <p:grpSpPr>
            <a:xfrm>
              <a:off x="6804248" y="1664804"/>
              <a:ext cx="216024" cy="216024"/>
              <a:chOff x="7740352" y="1772816"/>
              <a:chExt cx="216024" cy="216024"/>
            </a:xfrm>
          </p:grpSpPr>
          <p:sp>
            <p:nvSpPr>
              <p:cNvPr id="17" name="Rectangle 16"/>
              <p:cNvSpPr/>
              <p:nvPr/>
            </p:nvSpPr>
            <p:spPr>
              <a:xfrm>
                <a:off x="7740352" y="1772816"/>
                <a:ext cx="216024" cy="216024"/>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18" name="Rectangle 17"/>
              <p:cNvSpPr/>
              <p:nvPr/>
            </p:nvSpPr>
            <p:spPr>
              <a:xfrm rot="2700000">
                <a:off x="7740352" y="1772816"/>
                <a:ext cx="216024" cy="216024"/>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grpSp>
        <p:grpSp>
          <p:nvGrpSpPr>
            <p:cNvPr id="25" name="Group 24"/>
            <p:cNvGrpSpPr/>
            <p:nvPr/>
          </p:nvGrpSpPr>
          <p:grpSpPr>
            <a:xfrm>
              <a:off x="7164288" y="1731045"/>
              <a:ext cx="1296144" cy="83542"/>
              <a:chOff x="7164288" y="1761282"/>
              <a:chExt cx="1296144" cy="83542"/>
            </a:xfrm>
          </p:grpSpPr>
          <p:cxnSp>
            <p:nvCxnSpPr>
              <p:cNvPr id="21" name="Straight Connector 20"/>
              <p:cNvCxnSpPr/>
              <p:nvPr/>
            </p:nvCxnSpPr>
            <p:spPr>
              <a:xfrm>
                <a:off x="7164288" y="1761282"/>
                <a:ext cx="12961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164288" y="1844824"/>
                <a:ext cx="1080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flipH="1">
              <a:off x="5364088" y="1731045"/>
              <a:ext cx="1296144" cy="83542"/>
              <a:chOff x="7164288" y="1761282"/>
              <a:chExt cx="1296144" cy="83542"/>
            </a:xfrm>
          </p:grpSpPr>
          <p:cxnSp>
            <p:nvCxnSpPr>
              <p:cNvPr id="27" name="Straight Connector 26"/>
              <p:cNvCxnSpPr/>
              <p:nvPr/>
            </p:nvCxnSpPr>
            <p:spPr>
              <a:xfrm>
                <a:off x="7164288" y="1761282"/>
                <a:ext cx="129614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164288" y="1844824"/>
                <a:ext cx="10801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41221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31" name="TextBox 6">
            <a:hlinkClick r:id="rId5"/>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
        <p:nvSpPr>
          <p:cNvPr id="3" name="コンテンツ プレースホルダー 2">
            <a:extLst>
              <a:ext uri="{FF2B5EF4-FFF2-40B4-BE49-F238E27FC236}">
                <a16:creationId xmlns:a16="http://schemas.microsoft.com/office/drawing/2014/main" id="{74DF3780-5E5F-41C0-9BA2-2189996EA8E8}"/>
              </a:ext>
            </a:extLst>
          </p:cNvPr>
          <p:cNvSpPr>
            <a:spLocks noGrp="1"/>
          </p:cNvSpPr>
          <p:nvPr>
            <p:ph idx="10"/>
          </p:nvPr>
        </p:nvSpPr>
        <p:spPr/>
        <p:txBody>
          <a:body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ja-JP" altLang="en-US" sz="1800" b="1" i="0" u="none" strike="noStrike" kern="1200" cap="none" spc="0" normalizeH="0" baseline="0" noProof="0" dirty="0">
                <a:ln>
                  <a:noFill/>
                </a:ln>
                <a:solidFill>
                  <a:prstClr val="black"/>
                </a:solidFill>
                <a:effectLst/>
                <a:uLnTx/>
                <a:uFillTx/>
                <a:latin typeface="Arial" pitchFamily="34" charset="0"/>
                <a:ea typeface="ＭＳ Ｐゴシック" panose="020B0600070205080204" pitchFamily="34" charset="-128"/>
                <a:cs typeface="Arial" pitchFamily="34" charset="0"/>
              </a:rPr>
              <a:t>参考案</a:t>
            </a:r>
            <a:r>
              <a:rPr kumimoji="0" lang="en-US" altLang="ja-JP" sz="1800" b="1" i="0" u="none" strike="noStrike" kern="1200" cap="none" spc="0" normalizeH="0" baseline="0" noProof="0" dirty="0">
                <a:ln>
                  <a:noFill/>
                </a:ln>
                <a:solidFill>
                  <a:prstClr val="black"/>
                </a:solidFill>
                <a:effectLst/>
                <a:uLnTx/>
                <a:uFillTx/>
                <a:latin typeface="Arial" pitchFamily="34" charset="0"/>
                <a:ea typeface="ＭＳ Ｐゴシック" panose="020B0600070205080204" pitchFamily="34" charset="-128"/>
                <a:cs typeface="Arial" pitchFamily="34" charset="0"/>
              </a:rPr>
              <a:t>(</a:t>
            </a:r>
            <a:r>
              <a:rPr kumimoji="0" lang="ja-JP" altLang="en-US" sz="1800" b="1" i="0" u="none" strike="noStrike" kern="1200" cap="none" spc="0" normalizeH="0" baseline="0" noProof="0" dirty="0">
                <a:ln>
                  <a:noFill/>
                </a:ln>
                <a:solidFill>
                  <a:prstClr val="black"/>
                </a:solidFill>
                <a:effectLst/>
                <a:uLnTx/>
                <a:uFillTx/>
                <a:latin typeface="Arial" pitchFamily="34" charset="0"/>
                <a:ea typeface="ＭＳ Ｐゴシック" panose="020B0600070205080204" pitchFamily="34" charset="-128"/>
                <a:cs typeface="Arial" pitchFamily="34" charset="0"/>
              </a:rPr>
              <a:t>ビデオ</a:t>
            </a:r>
            <a:r>
              <a:rPr kumimoji="0" lang="en-US" altLang="ja-JP" sz="1800" b="1" i="0" u="none" strike="noStrike" kern="1200" cap="none" spc="0" normalizeH="0" baseline="0" noProof="0" dirty="0">
                <a:ln>
                  <a:noFill/>
                </a:ln>
                <a:solidFill>
                  <a:prstClr val="black"/>
                </a:solidFill>
                <a:effectLst/>
                <a:uLnTx/>
                <a:uFillTx/>
                <a:latin typeface="Arial" pitchFamily="34" charset="0"/>
                <a:ea typeface="ＭＳ Ｐゴシック" panose="020B0600070205080204" pitchFamily="34" charset="-128"/>
                <a:cs typeface="Arial" pitchFamily="34" charset="0"/>
              </a:rPr>
              <a:t>)</a:t>
            </a:r>
            <a:r>
              <a:rPr kumimoji="0" lang="en-US" altLang="zh-CN" sz="1800" b="1" i="0" u="none" strike="noStrike" kern="1200" cap="none" spc="0" normalizeH="0" baseline="0" noProof="0" dirty="0">
                <a:ln>
                  <a:noFill/>
                </a:ln>
                <a:solidFill>
                  <a:prstClr val="black"/>
                </a:solidFill>
                <a:effectLst/>
                <a:uLnTx/>
                <a:uFillTx/>
                <a:latin typeface="Arial" pitchFamily="34" charset="0"/>
                <a:ea typeface="宋体" panose="02010600030101010101" pitchFamily="2" charset="-122"/>
                <a:cs typeface="Arial" pitchFamily="34" charset="0"/>
              </a:rPr>
              <a:t>:</a:t>
            </a:r>
            <a:r>
              <a:rPr kumimoji="0" lang="ja-JP" altLang="en-US" sz="1800" b="1" i="0" u="none" strike="noStrike" kern="1200" cap="none" spc="0" normalizeH="0" baseline="0" noProof="0" dirty="0">
                <a:ln>
                  <a:noFill/>
                </a:ln>
                <a:solidFill>
                  <a:prstClr val="black"/>
                </a:solidFill>
                <a:effectLst/>
                <a:uLnTx/>
                <a:uFillTx/>
                <a:latin typeface="Arial" pitchFamily="34" charset="0"/>
                <a:ea typeface="ＭＳ Ｐゴシック" panose="020B0600070205080204" pitchFamily="34" charset="-128"/>
                <a:cs typeface="Arial" pitchFamily="34" charset="0"/>
              </a:rPr>
              <a:t>　</a:t>
            </a:r>
            <a:r>
              <a:rPr kumimoji="0" lang="en-US" altLang="ja-JP" sz="1800" b="0" i="0" u="none" strike="noStrike" kern="1200" cap="none" spc="0" normalizeH="0" baseline="0" noProof="0" dirty="0">
                <a:ln>
                  <a:noFill/>
                </a:ln>
                <a:solidFill>
                  <a:srgbClr val="01E1FE"/>
                </a:solidFill>
                <a:effectLst/>
                <a:uLnTx/>
                <a:uFillTx/>
                <a:latin typeface="Arial" pitchFamily="34" charset="0"/>
                <a:ea typeface="ＭＳ Ｐゴシック" panose="020B0600070205080204" pitchFamily="34" charset="-128"/>
                <a:cs typeface="Arial" pitchFamily="34" charset="0"/>
              </a:rPr>
              <a:t>Adobe Scan</a:t>
            </a:r>
          </a:p>
          <a:p>
            <a:endParaRPr lang="ja-JP" altLang="en-US" dirty="0"/>
          </a:p>
        </p:txBody>
      </p:sp>
      <p:sp>
        <p:nvSpPr>
          <p:cNvPr id="7" name="コンテンツ プレースホルダー 6">
            <a:extLst>
              <a:ext uri="{FF2B5EF4-FFF2-40B4-BE49-F238E27FC236}">
                <a16:creationId xmlns:a16="http://schemas.microsoft.com/office/drawing/2014/main" id="{A78B8677-AA9D-491F-8418-1F0CE6CABF64}"/>
              </a:ext>
            </a:extLst>
          </p:cNvPr>
          <p:cNvSpPr>
            <a:spLocks noGrp="1"/>
          </p:cNvSpPr>
          <p:nvPr>
            <p:ph idx="1"/>
          </p:nvPr>
        </p:nvSpPr>
        <p:spPr/>
        <p:txBody>
          <a:bodyPr/>
          <a:lstStyle/>
          <a:p>
            <a:r>
              <a:rPr lang="ja-JP" altLang="en-US" dirty="0"/>
              <a:t>ユーザーマニュアル補正</a:t>
            </a:r>
          </a:p>
        </p:txBody>
      </p:sp>
      <p:pic>
        <p:nvPicPr>
          <p:cNvPr id="2" name="メディア1 - converted with Clipchamp">
            <a:hlinkClick r:id="" action="ppaction://media"/>
            <a:extLst>
              <a:ext uri="{FF2B5EF4-FFF2-40B4-BE49-F238E27FC236}">
                <a16:creationId xmlns:a16="http://schemas.microsoft.com/office/drawing/2014/main" id="{139F9754-3C46-45DB-8F6C-5F8C065B5D97}"/>
              </a:ext>
            </a:extLst>
          </p:cNvPr>
          <p:cNvPicPr>
            <a:picLocks noChangeAspect="1"/>
          </p:cNvPicPr>
          <p:nvPr>
            <a:videoFile r:link="rId1"/>
            <p:extLst>
              <p:ext uri="{DAA4B4D4-6D71-4841-9C94-3DE7FCFB9230}">
                <p14:media xmlns:p14="http://schemas.microsoft.com/office/powerpoint/2010/main" r:embed="rId2">
                  <p14:trim st="3572"/>
                </p14:media>
              </p:ext>
            </p:extLst>
          </p:nvPr>
        </p:nvPicPr>
        <p:blipFill>
          <a:blip r:embed="rId6"/>
          <a:stretch>
            <a:fillRect/>
          </a:stretch>
        </p:blipFill>
        <p:spPr>
          <a:xfrm>
            <a:off x="4499992" y="2353921"/>
            <a:ext cx="1769981" cy="3837549"/>
          </a:xfrm>
          <a:prstGeom prst="rect">
            <a:avLst/>
          </a:prstGeom>
        </p:spPr>
      </p:pic>
    </p:spTree>
    <p:extLst>
      <p:ext uri="{BB962C8B-B14F-4D97-AF65-F5344CB8AC3E}">
        <p14:creationId xmlns:p14="http://schemas.microsoft.com/office/powerpoint/2010/main" val="247251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31"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
        <p:nvSpPr>
          <p:cNvPr id="8" name="Content Placeholder 11">
            <a:extLst>
              <a:ext uri="{FF2B5EF4-FFF2-40B4-BE49-F238E27FC236}">
                <a16:creationId xmlns:a16="http://schemas.microsoft.com/office/drawing/2014/main" id="{C17767F7-8879-48AE-805C-F73FA0A76CDA}"/>
              </a:ext>
            </a:extLst>
          </p:cNvPr>
          <p:cNvSpPr txBox="1">
            <a:spLocks/>
          </p:cNvSpPr>
          <p:nvPr/>
        </p:nvSpPr>
        <p:spPr>
          <a:xfrm>
            <a:off x="2123728" y="1268760"/>
            <a:ext cx="6563072"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accent5">
                    <a:lumMod val="7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b="1"/>
              <a:t>アルゴリズムの改善：　</a:t>
            </a:r>
            <a:endParaRPr lang="ja-JP" altLang="en-US" b="1" dirty="0"/>
          </a:p>
        </p:txBody>
      </p:sp>
      <p:pic>
        <p:nvPicPr>
          <p:cNvPr id="9" name="図 8">
            <a:extLst>
              <a:ext uri="{FF2B5EF4-FFF2-40B4-BE49-F238E27FC236}">
                <a16:creationId xmlns:a16="http://schemas.microsoft.com/office/drawing/2014/main" id="{008320EB-0C52-4DDE-B7D3-FA46ACE377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5502" y="4324749"/>
            <a:ext cx="4232524" cy="2380792"/>
          </a:xfrm>
          <a:prstGeom prst="rect">
            <a:avLst/>
          </a:prstGeom>
        </p:spPr>
      </p:pic>
      <p:pic>
        <p:nvPicPr>
          <p:cNvPr id="10" name="図 9">
            <a:extLst>
              <a:ext uri="{FF2B5EF4-FFF2-40B4-BE49-F238E27FC236}">
                <a16:creationId xmlns:a16="http://schemas.microsoft.com/office/drawing/2014/main" id="{E9BE751B-0EFE-46E3-B06D-ACF810E867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4110" y="1729408"/>
            <a:ext cx="4219872" cy="2373678"/>
          </a:xfrm>
          <a:prstGeom prst="rect">
            <a:avLst/>
          </a:prstGeom>
        </p:spPr>
      </p:pic>
    </p:spTree>
    <p:extLst>
      <p:ext uri="{BB962C8B-B14F-4D97-AF65-F5344CB8AC3E}">
        <p14:creationId xmlns:p14="http://schemas.microsoft.com/office/powerpoint/2010/main" val="3512676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31"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
        <p:nvSpPr>
          <p:cNvPr id="7" name="コンテンツ プレースホルダー 6">
            <a:extLst>
              <a:ext uri="{FF2B5EF4-FFF2-40B4-BE49-F238E27FC236}">
                <a16:creationId xmlns:a16="http://schemas.microsoft.com/office/drawing/2014/main" id="{A78B8677-AA9D-491F-8418-1F0CE6CABF64}"/>
              </a:ext>
            </a:extLst>
          </p:cNvPr>
          <p:cNvSpPr>
            <a:spLocks noGrp="1"/>
          </p:cNvSpPr>
          <p:nvPr>
            <p:ph idx="1"/>
          </p:nvPr>
        </p:nvSpPr>
        <p:spPr/>
        <p:txBody>
          <a:bodyPr/>
          <a:lstStyle/>
          <a:p>
            <a:r>
              <a:rPr lang="en-US" altLang="ja-JP" b="1" dirty="0"/>
              <a:t>Demo:</a:t>
            </a:r>
            <a:endParaRPr lang="ja-JP" altLang="en-US" b="1" dirty="0"/>
          </a:p>
        </p:txBody>
      </p:sp>
      <p:pic>
        <p:nvPicPr>
          <p:cNvPr id="2" name="図 1">
            <a:extLst>
              <a:ext uri="{FF2B5EF4-FFF2-40B4-BE49-F238E27FC236}">
                <a16:creationId xmlns:a16="http://schemas.microsoft.com/office/drawing/2014/main" id="{8331122F-E111-41B4-884D-BC6CE1E9AE78}"/>
              </a:ext>
            </a:extLst>
          </p:cNvPr>
          <p:cNvPicPr>
            <a:picLocks noChangeAspect="1"/>
          </p:cNvPicPr>
          <p:nvPr/>
        </p:nvPicPr>
        <p:blipFill>
          <a:blip r:embed="rId4"/>
          <a:stretch>
            <a:fillRect/>
          </a:stretch>
        </p:blipFill>
        <p:spPr>
          <a:xfrm>
            <a:off x="1907705" y="2348881"/>
            <a:ext cx="3168352" cy="2189773"/>
          </a:xfrm>
          <a:prstGeom prst="rect">
            <a:avLst/>
          </a:prstGeom>
        </p:spPr>
      </p:pic>
      <p:pic>
        <p:nvPicPr>
          <p:cNvPr id="5" name="図 4">
            <a:extLst>
              <a:ext uri="{FF2B5EF4-FFF2-40B4-BE49-F238E27FC236}">
                <a16:creationId xmlns:a16="http://schemas.microsoft.com/office/drawing/2014/main" id="{CC8F48AD-0042-4AB7-A8E0-83FCAC513DB9}"/>
              </a:ext>
            </a:extLst>
          </p:cNvPr>
          <p:cNvPicPr>
            <a:picLocks noChangeAspect="1"/>
          </p:cNvPicPr>
          <p:nvPr/>
        </p:nvPicPr>
        <p:blipFill>
          <a:blip r:embed="rId5"/>
          <a:stretch>
            <a:fillRect/>
          </a:stretch>
        </p:blipFill>
        <p:spPr>
          <a:xfrm>
            <a:off x="6030838" y="2218503"/>
            <a:ext cx="2655962" cy="2450528"/>
          </a:xfrm>
          <a:prstGeom prst="rect">
            <a:avLst/>
          </a:prstGeom>
        </p:spPr>
      </p:pic>
      <p:sp>
        <p:nvSpPr>
          <p:cNvPr id="9" name="テキスト ボックス 8">
            <a:extLst>
              <a:ext uri="{FF2B5EF4-FFF2-40B4-BE49-F238E27FC236}">
                <a16:creationId xmlns:a16="http://schemas.microsoft.com/office/drawing/2014/main" id="{3EBB023A-F4FE-4993-9555-D2CCE35F6C98}"/>
              </a:ext>
            </a:extLst>
          </p:cNvPr>
          <p:cNvSpPr txBox="1"/>
          <p:nvPr/>
        </p:nvSpPr>
        <p:spPr>
          <a:xfrm>
            <a:off x="6566731" y="4670899"/>
            <a:ext cx="1584176" cy="369332"/>
          </a:xfrm>
          <a:prstGeom prst="rect">
            <a:avLst/>
          </a:prstGeom>
          <a:noFill/>
        </p:spPr>
        <p:txBody>
          <a:bodyPr wrap="square" rtlCol="0">
            <a:spAutoFit/>
          </a:bodyPr>
          <a:lstStyle/>
          <a:p>
            <a:pPr algn="ctr"/>
            <a:r>
              <a:rPr kumimoji="1" lang="ja-JP" altLang="en-US" dirty="0"/>
              <a:t>オリジナル</a:t>
            </a:r>
          </a:p>
        </p:txBody>
      </p:sp>
      <p:sp>
        <p:nvSpPr>
          <p:cNvPr id="11" name="テキスト ボックス 10">
            <a:extLst>
              <a:ext uri="{FF2B5EF4-FFF2-40B4-BE49-F238E27FC236}">
                <a16:creationId xmlns:a16="http://schemas.microsoft.com/office/drawing/2014/main" id="{ED78C7D9-708E-49E8-911E-249515C3777A}"/>
              </a:ext>
            </a:extLst>
          </p:cNvPr>
          <p:cNvSpPr txBox="1"/>
          <p:nvPr/>
        </p:nvSpPr>
        <p:spPr>
          <a:xfrm>
            <a:off x="2699793" y="4672237"/>
            <a:ext cx="1584176" cy="369332"/>
          </a:xfrm>
          <a:prstGeom prst="rect">
            <a:avLst/>
          </a:prstGeom>
          <a:noFill/>
        </p:spPr>
        <p:txBody>
          <a:bodyPr wrap="square" rtlCol="0">
            <a:spAutoFit/>
          </a:bodyPr>
          <a:lstStyle/>
          <a:p>
            <a:pPr algn="ctr"/>
            <a:r>
              <a:rPr kumimoji="1" lang="ja-JP" altLang="en-US" dirty="0"/>
              <a:t>認識結果</a:t>
            </a:r>
          </a:p>
        </p:txBody>
      </p:sp>
    </p:spTree>
    <p:extLst>
      <p:ext uri="{BB962C8B-B14F-4D97-AF65-F5344CB8AC3E}">
        <p14:creationId xmlns:p14="http://schemas.microsoft.com/office/powerpoint/2010/main" val="335319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31"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
        <p:nvSpPr>
          <p:cNvPr id="3" name="コンテンツ プレースホルダー 2">
            <a:extLst>
              <a:ext uri="{FF2B5EF4-FFF2-40B4-BE49-F238E27FC236}">
                <a16:creationId xmlns:a16="http://schemas.microsoft.com/office/drawing/2014/main" id="{74DF3780-5E5F-41C0-9BA2-2189996EA8E8}"/>
              </a:ext>
            </a:extLst>
          </p:cNvPr>
          <p:cNvSpPr>
            <a:spLocks noGrp="1"/>
          </p:cNvSpPr>
          <p:nvPr>
            <p:ph idx="10"/>
          </p:nvPr>
        </p:nvSpPr>
        <p:spPr/>
        <p:txBody>
          <a:bodyPr/>
          <a:lstStyle/>
          <a:p>
            <a:endParaRPr lang="ja-JP" altLang="en-US" dirty="0"/>
          </a:p>
        </p:txBody>
      </p:sp>
      <p:sp>
        <p:nvSpPr>
          <p:cNvPr id="7" name="コンテンツ プレースホルダー 6">
            <a:extLst>
              <a:ext uri="{FF2B5EF4-FFF2-40B4-BE49-F238E27FC236}">
                <a16:creationId xmlns:a16="http://schemas.microsoft.com/office/drawing/2014/main" id="{A78B8677-AA9D-491F-8418-1F0CE6CABF64}"/>
              </a:ext>
            </a:extLst>
          </p:cNvPr>
          <p:cNvSpPr>
            <a:spLocks noGrp="1"/>
          </p:cNvSpPr>
          <p:nvPr>
            <p:ph idx="1"/>
          </p:nvPr>
        </p:nvSpPr>
        <p:spPr/>
        <p:txBody>
          <a:bodyPr/>
          <a:lstStyle/>
          <a:p>
            <a:r>
              <a:rPr lang="en-US" altLang="ja-JP" b="1" dirty="0"/>
              <a:t>Demo:</a:t>
            </a:r>
            <a:endParaRPr lang="ja-JP" altLang="en-US" b="1" dirty="0"/>
          </a:p>
        </p:txBody>
      </p:sp>
      <p:pic>
        <p:nvPicPr>
          <p:cNvPr id="2" name="図 1">
            <a:extLst>
              <a:ext uri="{FF2B5EF4-FFF2-40B4-BE49-F238E27FC236}">
                <a16:creationId xmlns:a16="http://schemas.microsoft.com/office/drawing/2014/main" id="{76982C9A-B533-44ED-B263-17C7B6F35709}"/>
              </a:ext>
            </a:extLst>
          </p:cNvPr>
          <p:cNvPicPr>
            <a:picLocks noChangeAspect="1"/>
          </p:cNvPicPr>
          <p:nvPr/>
        </p:nvPicPr>
        <p:blipFill rotWithShape="1">
          <a:blip r:embed="rId4"/>
          <a:srcRect t="6445"/>
          <a:stretch/>
        </p:blipFill>
        <p:spPr>
          <a:xfrm>
            <a:off x="2483768" y="1928654"/>
            <a:ext cx="5847606" cy="4371487"/>
          </a:xfrm>
          <a:prstGeom prst="rect">
            <a:avLst/>
          </a:prstGeom>
        </p:spPr>
      </p:pic>
    </p:spTree>
    <p:extLst>
      <p:ext uri="{BB962C8B-B14F-4D97-AF65-F5344CB8AC3E}">
        <p14:creationId xmlns:p14="http://schemas.microsoft.com/office/powerpoint/2010/main" val="350154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ja-JP" dirty="0">
                <a:solidFill>
                  <a:srgbClr val="92D050"/>
                </a:solidFill>
              </a:rPr>
              <a:t>OCR</a:t>
            </a:r>
            <a:r>
              <a:rPr lang="ja-JP" altLang="en-US" dirty="0">
                <a:solidFill>
                  <a:srgbClr val="92D050"/>
                </a:solidFill>
              </a:rPr>
              <a:t>文字認識</a:t>
            </a:r>
            <a:endParaRPr lang="en-US" altLang="ko-KR" dirty="0">
              <a:solidFill>
                <a:srgbClr val="92D050"/>
              </a:solidFill>
            </a:endParaRPr>
          </a:p>
        </p:txBody>
      </p:sp>
      <p:sp>
        <p:nvSpPr>
          <p:cNvPr id="12" name="Content Placeholder 11"/>
          <p:cNvSpPr>
            <a:spLocks noGrp="1"/>
          </p:cNvSpPr>
          <p:nvPr>
            <p:ph idx="1"/>
          </p:nvPr>
        </p:nvSpPr>
        <p:spPr/>
        <p:txBody>
          <a:bodyPr/>
          <a:lstStyle/>
          <a:p>
            <a:r>
              <a:rPr lang="ja-JP" altLang="en-US" b="1" dirty="0">
                <a:latin typeface="Arial" pitchFamily="34" charset="0"/>
                <a:cs typeface="Arial" pitchFamily="34" charset="0"/>
              </a:rPr>
              <a:t>目的：</a:t>
            </a:r>
            <a:r>
              <a:rPr lang="ja-JP" altLang="en-US" b="1" dirty="0">
                <a:solidFill>
                  <a:srgbClr val="31859C"/>
                </a:solidFill>
                <a:latin typeface="Arial" pitchFamily="34" charset="0"/>
                <a:cs typeface="Arial" pitchFamily="34" charset="0"/>
              </a:rPr>
              <a:t>通帳写真中の</a:t>
            </a:r>
            <a:r>
              <a:rPr lang="ja-JP" altLang="en-US" b="1" dirty="0">
                <a:solidFill>
                  <a:schemeClr val="tx1"/>
                </a:solidFill>
                <a:latin typeface="Arial" pitchFamily="34" charset="0"/>
                <a:cs typeface="Arial" pitchFamily="34" charset="0"/>
              </a:rPr>
              <a:t>文字を認識</a:t>
            </a:r>
            <a:r>
              <a:rPr lang="ja-JP" altLang="en-US" b="1" dirty="0">
                <a:solidFill>
                  <a:srgbClr val="31859C"/>
                </a:solidFill>
                <a:latin typeface="Arial" pitchFamily="34" charset="0"/>
                <a:cs typeface="Arial" pitchFamily="34" charset="0"/>
              </a:rPr>
              <a:t>する</a:t>
            </a:r>
            <a:endParaRPr lang="en-US" altLang="ko-KR" b="1" dirty="0">
              <a:solidFill>
                <a:srgbClr val="31859C"/>
              </a:solidFill>
              <a:latin typeface="Arial" pitchFamily="34" charset="0"/>
              <a:cs typeface="Arial" pitchFamily="34" charset="0"/>
            </a:endParaRPr>
          </a:p>
        </p:txBody>
      </p:sp>
      <p:sp>
        <p:nvSpPr>
          <p:cNvPr id="13" name="Content Placeholder 12"/>
          <p:cNvSpPr>
            <a:spLocks noGrp="1"/>
          </p:cNvSpPr>
          <p:nvPr>
            <p:ph idx="10"/>
          </p:nvPr>
        </p:nvSpPr>
        <p:spPr/>
        <p:txBody>
          <a:bodyPr/>
          <a:lstStyle/>
          <a:p>
            <a:r>
              <a:rPr lang="en-US" altLang="ko-KR" dirty="0">
                <a:latin typeface="Arial" pitchFamily="34" charset="0"/>
                <a:cs typeface="Arial" pitchFamily="34" charset="0"/>
              </a:rPr>
              <a:t>Google Cloud Vision API</a:t>
            </a:r>
            <a:r>
              <a:rPr lang="ja-JP" altLang="en-US" dirty="0">
                <a:latin typeface="Arial" pitchFamily="34" charset="0"/>
                <a:cs typeface="Arial" pitchFamily="34" charset="0"/>
              </a:rPr>
              <a:t>を用いて、処理した画像中の文字を認識する。</a:t>
            </a:r>
            <a:endParaRPr lang="en-US" altLang="ko-KR" dirty="0">
              <a:latin typeface="Arial" pitchFamily="34" charset="0"/>
              <a:cs typeface="Arial" pitchFamily="34" charset="0"/>
            </a:endParaRPr>
          </a:p>
          <a:p>
            <a:pPr>
              <a:buFont typeface="Wingdings" pitchFamily="2" charset="2"/>
              <a:buChar char="ü"/>
            </a:pPr>
            <a:endParaRPr lang="en-US" altLang="ko-KR" dirty="0">
              <a:latin typeface="Arial" pitchFamily="34" charset="0"/>
              <a:cs typeface="Arial" pitchFamily="34" charset="0"/>
            </a:endParaRPr>
          </a:p>
        </p:txBody>
      </p:sp>
      <p:sp>
        <p:nvSpPr>
          <p:cNvPr id="5"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grpSp>
        <p:nvGrpSpPr>
          <p:cNvPr id="6" name="グループ化 5"/>
          <p:cNvGrpSpPr/>
          <p:nvPr/>
        </p:nvGrpSpPr>
        <p:grpSpPr>
          <a:xfrm>
            <a:off x="3923928" y="3275621"/>
            <a:ext cx="2520280" cy="1247529"/>
            <a:chOff x="0" y="0"/>
            <a:chExt cx="2324099" cy="1117547"/>
          </a:xfrm>
        </p:grpSpPr>
        <p:sp>
          <p:nvSpPr>
            <p:cNvPr id="7" name="テキスト ボックス 1"/>
            <p:cNvSpPr txBox="1"/>
            <p:nvPr/>
          </p:nvSpPr>
          <p:spPr>
            <a:xfrm>
              <a:off x="0" y="727022"/>
              <a:ext cx="2324099" cy="3905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ja-JP" sz="1600" b="0" i="0" dirty="0">
                  <a:solidFill>
                    <a:schemeClr val="dk1"/>
                  </a:solidFill>
                  <a:effectLst/>
                  <a:latin typeface="+mn-lt"/>
                  <a:ea typeface="+mn-ea"/>
                  <a:cs typeface="+mn-cs"/>
                </a:rPr>
                <a:t>Google Cloud Vision API</a:t>
              </a:r>
              <a:endParaRPr kumimoji="1" lang="ja-JP" altLang="en-US" sz="1600" dirty="0"/>
            </a:p>
          </p:txBody>
        </p:sp>
        <p:pic>
          <p:nvPicPr>
            <p:cNvPr id="8" name="図 7" descr="https://www.asobou.co.jp/blog/wp-content/uploads/2019/08/vision_api.jpg"/>
            <p:cNvPicPr>
              <a:picLocks noChangeAspect="1" noChangeArrowheads="1"/>
            </p:cNvPicPr>
            <p:nvPr/>
          </p:nvPicPr>
          <p:blipFill rotWithShape="1">
            <a:blip r:embed="rId4">
              <a:extLst>
                <a:ext uri="{28A0092B-C50C-407E-A947-70E740481C1C}">
                  <a14:useLocalDpi xmlns:a14="http://schemas.microsoft.com/office/drawing/2010/main" val="0"/>
                </a:ext>
              </a:extLst>
            </a:blip>
            <a:srcRect l="17857" t="8801" r="15987" b="30799"/>
            <a:stretch/>
          </p:blipFill>
          <p:spPr bwMode="auto">
            <a:xfrm>
              <a:off x="581025" y="0"/>
              <a:ext cx="1190625" cy="6793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グループ化 2"/>
          <p:cNvGrpSpPr/>
          <p:nvPr/>
        </p:nvGrpSpPr>
        <p:grpSpPr>
          <a:xfrm>
            <a:off x="6804248" y="2894108"/>
            <a:ext cx="1945001" cy="2047951"/>
            <a:chOff x="5973200" y="2399499"/>
            <a:chExt cx="2847272" cy="2997981"/>
          </a:xfrm>
        </p:grpSpPr>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73200" y="2399499"/>
              <a:ext cx="2847272" cy="2989922"/>
            </a:xfrm>
            <a:prstGeom prst="rect">
              <a:avLst/>
            </a:prstGeom>
          </p:spPr>
        </p:pic>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3200" y="2404683"/>
              <a:ext cx="2847272" cy="2992797"/>
            </a:xfrm>
            <a:prstGeom prst="rect">
              <a:avLst/>
            </a:prstGeom>
          </p:spPr>
        </p:pic>
      </p:grpSp>
      <p:pic>
        <p:nvPicPr>
          <p:cNvPr id="14" name="図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31849" y="2913224"/>
            <a:ext cx="1932039" cy="2028835"/>
          </a:xfrm>
          <a:prstGeom prst="rect">
            <a:avLst/>
          </a:prstGeom>
        </p:spPr>
      </p:pic>
      <p:cxnSp>
        <p:nvCxnSpPr>
          <p:cNvPr id="19" name="直線矢印コネクタ 18"/>
          <p:cNvCxnSpPr/>
          <p:nvPr/>
        </p:nvCxnSpPr>
        <p:spPr>
          <a:xfrm>
            <a:off x="3707904" y="3645024"/>
            <a:ext cx="99011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0" name="直線矢印コネクタ 19"/>
          <p:cNvCxnSpPr/>
          <p:nvPr/>
        </p:nvCxnSpPr>
        <p:spPr>
          <a:xfrm>
            <a:off x="5652120" y="3645024"/>
            <a:ext cx="990110"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下矢印 20"/>
          <p:cNvSpPr/>
          <p:nvPr/>
        </p:nvSpPr>
        <p:spPr>
          <a:xfrm>
            <a:off x="5069674" y="4452033"/>
            <a:ext cx="228787" cy="490026"/>
          </a:xfrm>
          <a:prstGeom prst="downArrow">
            <a:avLst/>
          </a:prstGeom>
          <a:solidFill>
            <a:srgbClr val="31859C"/>
          </a:solidFill>
          <a:ln>
            <a:solidFill>
              <a:srgbClr val="31859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rgbClr val="FF0000"/>
              </a:solidFill>
            </a:endParaRPr>
          </a:p>
        </p:txBody>
      </p:sp>
      <p:sp>
        <p:nvSpPr>
          <p:cNvPr id="24" name="テキスト ボックス 23"/>
          <p:cNvSpPr txBox="1"/>
          <p:nvPr/>
        </p:nvSpPr>
        <p:spPr>
          <a:xfrm>
            <a:off x="3635896" y="5002217"/>
            <a:ext cx="3168352" cy="1869743"/>
          </a:xfrm>
          <a:prstGeom prst="rect">
            <a:avLst/>
          </a:prstGeom>
          <a:noFill/>
        </p:spPr>
        <p:txBody>
          <a:bodyPr wrap="square" rtlCol="0">
            <a:spAutoFit/>
          </a:bodyPr>
          <a:lstStyle/>
          <a:p>
            <a:r>
              <a:rPr lang="en-US" altLang="ja-JP" sz="1050" dirty="0"/>
              <a:t>{</a:t>
            </a:r>
          </a:p>
          <a:p>
            <a:r>
              <a:rPr lang="ja-JP" altLang="en-US" sz="1050" dirty="0"/>
              <a:t>　　</a:t>
            </a:r>
            <a:r>
              <a:rPr lang="en-US" altLang="ja-JP" sz="1050" dirty="0">
                <a:solidFill>
                  <a:srgbClr val="33CC33"/>
                </a:solidFill>
              </a:rPr>
              <a:t>"</a:t>
            </a:r>
            <a:r>
              <a:rPr lang="en-US" altLang="ja-JP" sz="1050" dirty="0" err="1">
                <a:solidFill>
                  <a:srgbClr val="33CC33"/>
                </a:solidFill>
              </a:rPr>
              <a:t>cropHintsAnnotation</a:t>
            </a:r>
            <a:r>
              <a:rPr lang="en-US" altLang="ja-JP" sz="1050" dirty="0">
                <a:solidFill>
                  <a:srgbClr val="33CC33"/>
                </a:solidFill>
              </a:rPr>
              <a:t>": </a:t>
            </a:r>
            <a:r>
              <a:rPr lang="en-US" altLang="ja-JP" sz="1050" dirty="0"/>
              <a:t>{ </a:t>
            </a:r>
          </a:p>
          <a:p>
            <a:r>
              <a:rPr lang="ja-JP" altLang="en-US" sz="1050" dirty="0"/>
              <a:t>　　　</a:t>
            </a:r>
            <a:r>
              <a:rPr lang="ja-JP" altLang="en-US" sz="1050" dirty="0">
                <a:solidFill>
                  <a:srgbClr val="00B050"/>
                </a:solidFill>
              </a:rPr>
              <a:t>　</a:t>
            </a:r>
            <a:r>
              <a:rPr lang="en-US" altLang="ja-JP" sz="1050" dirty="0">
                <a:solidFill>
                  <a:srgbClr val="33CC33"/>
                </a:solidFill>
              </a:rPr>
              <a:t>"</a:t>
            </a:r>
            <a:r>
              <a:rPr lang="en-US" altLang="ja-JP" sz="1050" dirty="0" err="1">
                <a:solidFill>
                  <a:srgbClr val="33CC33"/>
                </a:solidFill>
              </a:rPr>
              <a:t>cropHints</a:t>
            </a:r>
            <a:r>
              <a:rPr lang="en-US" altLang="ja-JP" sz="1050" dirty="0">
                <a:solidFill>
                  <a:srgbClr val="33CC33"/>
                </a:solidFill>
              </a:rPr>
              <a:t>": </a:t>
            </a:r>
            <a:r>
              <a:rPr lang="en-US" altLang="ja-JP" sz="1050" dirty="0"/>
              <a:t>[ { </a:t>
            </a:r>
          </a:p>
          <a:p>
            <a:r>
              <a:rPr lang="ja-JP" altLang="en-US" sz="1050" dirty="0"/>
              <a:t>　　　　　　</a:t>
            </a:r>
            <a:r>
              <a:rPr lang="ja-JP" altLang="en-US" sz="1050" dirty="0">
                <a:solidFill>
                  <a:srgbClr val="33CC33"/>
                </a:solidFill>
              </a:rPr>
              <a:t>　</a:t>
            </a:r>
            <a:r>
              <a:rPr lang="en-US" altLang="ja-JP" sz="1050" dirty="0">
                <a:solidFill>
                  <a:srgbClr val="33CC33"/>
                </a:solidFill>
              </a:rPr>
              <a:t>"</a:t>
            </a:r>
            <a:r>
              <a:rPr lang="en-US" altLang="ja-JP" sz="1050" dirty="0" err="1">
                <a:solidFill>
                  <a:srgbClr val="33CC33"/>
                </a:solidFill>
              </a:rPr>
              <a:t>boundingPoly</a:t>
            </a:r>
            <a:r>
              <a:rPr lang="en-US" altLang="ja-JP" sz="1050" dirty="0">
                <a:solidFill>
                  <a:srgbClr val="33CC33"/>
                </a:solidFill>
              </a:rPr>
              <a:t>": </a:t>
            </a:r>
            <a:r>
              <a:rPr lang="en-US" altLang="ja-JP" sz="1050" dirty="0"/>
              <a:t>{ </a:t>
            </a:r>
          </a:p>
          <a:p>
            <a:r>
              <a:rPr lang="ja-JP" altLang="en-US" sz="1050" dirty="0"/>
              <a:t>　　　　　　　　　　　</a:t>
            </a:r>
            <a:r>
              <a:rPr lang="en-US" altLang="ja-JP" sz="1050" dirty="0">
                <a:solidFill>
                  <a:srgbClr val="33CC33"/>
                </a:solidFill>
              </a:rPr>
              <a:t>"vertices": </a:t>
            </a:r>
            <a:r>
              <a:rPr lang="en-US" altLang="ja-JP" sz="1050" dirty="0"/>
              <a:t>[ </a:t>
            </a:r>
          </a:p>
          <a:p>
            <a:r>
              <a:rPr lang="ja-JP" altLang="en-US" sz="1050" dirty="0"/>
              <a:t>　　　　　　　　　　　　　　　</a:t>
            </a:r>
            <a:r>
              <a:rPr lang="en-US" altLang="ja-JP" sz="1050" dirty="0"/>
              <a:t>{</a:t>
            </a:r>
            <a:r>
              <a:rPr lang="en-US" altLang="ja-JP" sz="1050" dirty="0">
                <a:solidFill>
                  <a:srgbClr val="33CC33"/>
                </a:solidFill>
              </a:rPr>
              <a:t> "x": </a:t>
            </a:r>
            <a:r>
              <a:rPr lang="en-US" altLang="ja-JP" sz="1050" dirty="0">
                <a:solidFill>
                  <a:srgbClr val="00B0F0"/>
                </a:solidFill>
              </a:rPr>
              <a:t>201</a:t>
            </a:r>
            <a:r>
              <a:rPr lang="en-US" altLang="ja-JP" sz="1050" dirty="0"/>
              <a:t> },</a:t>
            </a:r>
          </a:p>
          <a:p>
            <a:r>
              <a:rPr lang="ja-JP" altLang="en-US" sz="1050" dirty="0"/>
              <a:t>　　　　　　　　　　　　　　　</a:t>
            </a:r>
            <a:r>
              <a:rPr lang="en-US" altLang="ja-JP" sz="1050" dirty="0"/>
              <a:t>… ] }, </a:t>
            </a:r>
          </a:p>
          <a:p>
            <a:r>
              <a:rPr lang="ja-JP" altLang="en-US" sz="1050" dirty="0"/>
              <a:t>　　　　　　　</a:t>
            </a:r>
            <a:r>
              <a:rPr lang="en-US" altLang="ja-JP" sz="1050" dirty="0">
                <a:solidFill>
                  <a:srgbClr val="33CC33"/>
                </a:solidFill>
              </a:rPr>
              <a:t>"text": </a:t>
            </a:r>
            <a:r>
              <a:rPr lang="en-US" altLang="ja-JP" sz="1050" dirty="0">
                <a:solidFill>
                  <a:srgbClr val="00B0F0"/>
                </a:solidFill>
              </a:rPr>
              <a:t>"</a:t>
            </a:r>
            <a:r>
              <a:rPr lang="ja-JP" altLang="en-US" sz="1050" dirty="0">
                <a:solidFill>
                  <a:srgbClr val="00B0F0"/>
                </a:solidFill>
              </a:rPr>
              <a:t>越</a:t>
            </a:r>
            <a:r>
              <a:rPr lang="en-US" altLang="ja-JP" sz="1050" dirty="0">
                <a:solidFill>
                  <a:srgbClr val="00B0F0"/>
                </a:solidFill>
              </a:rPr>
              <a:t>"</a:t>
            </a:r>
          </a:p>
          <a:p>
            <a:r>
              <a:rPr lang="ja-JP" altLang="en-US" sz="1050" dirty="0"/>
              <a:t>　　　　　　　</a:t>
            </a:r>
            <a:r>
              <a:rPr lang="en-US" altLang="ja-JP" sz="1050" dirty="0">
                <a:solidFill>
                  <a:srgbClr val="33CC33"/>
                </a:solidFill>
              </a:rPr>
              <a:t>"confidence": </a:t>
            </a:r>
            <a:r>
              <a:rPr lang="en-US" altLang="ja-JP" sz="1050" dirty="0">
                <a:solidFill>
                  <a:srgbClr val="00B0F0"/>
                </a:solidFill>
              </a:rPr>
              <a:t>0.2789915</a:t>
            </a:r>
            <a:r>
              <a:rPr lang="en-US" altLang="ja-JP" sz="1050" dirty="0"/>
              <a:t>,</a:t>
            </a:r>
          </a:p>
          <a:p>
            <a:r>
              <a:rPr lang="ja-JP" altLang="en-US" sz="1050" dirty="0"/>
              <a:t>　　　　　　　</a:t>
            </a:r>
            <a:r>
              <a:rPr lang="en-US" altLang="ja-JP" sz="1050" dirty="0"/>
              <a:t>…, </a:t>
            </a:r>
          </a:p>
          <a:p>
            <a:r>
              <a:rPr lang="en-US" altLang="ja-JP" sz="1050" dirty="0"/>
              <a:t>}</a:t>
            </a:r>
            <a:endParaRPr lang="ja-JP" altLang="en-US" sz="1050" dirty="0"/>
          </a:p>
        </p:txBody>
      </p:sp>
      <p:sp>
        <p:nvSpPr>
          <p:cNvPr id="25" name="1 つの角を切り取った四角形 24"/>
          <p:cNvSpPr/>
          <p:nvPr/>
        </p:nvSpPr>
        <p:spPr>
          <a:xfrm>
            <a:off x="3653898" y="5013176"/>
            <a:ext cx="3006334" cy="1811159"/>
          </a:xfrm>
          <a:prstGeom prst="snip1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Content Placeholder 11"/>
          <p:cNvSpPr txBox="1">
            <a:spLocks/>
          </p:cNvSpPr>
          <p:nvPr/>
        </p:nvSpPr>
        <p:spPr>
          <a:xfrm>
            <a:off x="5478397" y="4935348"/>
            <a:ext cx="1469867" cy="460648"/>
          </a:xfrm>
          <a:prstGeom prst="rect">
            <a:avLst/>
          </a:prstGeom>
          <a:solidFill>
            <a:srgbClr val="92D050"/>
          </a:solidFill>
        </p:spPr>
        <p:txBody>
          <a:bodyPr anchor="ctr"/>
          <a:lstStyle>
            <a:lvl1pPr marL="0" indent="0" algn="l" defTabSz="914400" rtl="0" eaLnBrk="1" latinLnBrk="1" hangingPunct="1">
              <a:spcBef>
                <a:spcPct val="20000"/>
              </a:spcBef>
              <a:buFont typeface="Arial" pitchFamily="34" charset="0"/>
              <a:buNone/>
              <a:defRPr sz="2000" kern="1200">
                <a:solidFill>
                  <a:schemeClr val="accent5">
                    <a:lumMod val="7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b="1" dirty="0" err="1">
                <a:solidFill>
                  <a:schemeClr val="tx1"/>
                </a:solidFill>
                <a:latin typeface="Arial" pitchFamily="34" charset="0"/>
                <a:cs typeface="Arial" pitchFamily="34" charset="0"/>
              </a:rPr>
              <a:t>Json</a:t>
            </a:r>
            <a:r>
              <a:rPr lang="ja-JP" altLang="en-US" b="1" dirty="0">
                <a:solidFill>
                  <a:schemeClr val="tx1"/>
                </a:solidFill>
                <a:latin typeface="Arial" pitchFamily="34" charset="0"/>
                <a:cs typeface="Arial" pitchFamily="34" charset="0"/>
              </a:rPr>
              <a:t>データ</a:t>
            </a:r>
            <a:endParaRPr lang="en-US" altLang="ko-KR" b="1" dirty="0">
              <a:solidFill>
                <a:schemeClr val="tx1"/>
              </a:solidFill>
              <a:latin typeface="Arial" pitchFamily="34" charset="0"/>
              <a:cs typeface="Arial" pitchFamily="34" charset="0"/>
            </a:endParaRPr>
          </a:p>
        </p:txBody>
      </p:sp>
      <p:sp>
        <p:nvSpPr>
          <p:cNvPr id="28" name="Content Placeholder 11"/>
          <p:cNvSpPr txBox="1">
            <a:spLocks/>
          </p:cNvSpPr>
          <p:nvPr/>
        </p:nvSpPr>
        <p:spPr>
          <a:xfrm>
            <a:off x="4512586" y="4408512"/>
            <a:ext cx="644479"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accent5">
                    <a:lumMod val="7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sz="1600" b="1" dirty="0">
                <a:solidFill>
                  <a:srgbClr val="FF0000"/>
                </a:solidFill>
                <a:latin typeface="Arial" pitchFamily="34" charset="0"/>
                <a:cs typeface="Arial" pitchFamily="34" charset="0"/>
              </a:rPr>
              <a:t>出力</a:t>
            </a:r>
            <a:endParaRPr lang="en-US" altLang="ko-KR" sz="1600" b="1" dirty="0">
              <a:solidFill>
                <a:srgbClr val="FF0000"/>
              </a:solidFill>
              <a:latin typeface="Arial" pitchFamily="34" charset="0"/>
              <a:cs typeface="Arial" pitchFamily="34" charset="0"/>
            </a:endParaRPr>
          </a:p>
        </p:txBody>
      </p:sp>
      <p:sp>
        <p:nvSpPr>
          <p:cNvPr id="29" name="Content Placeholder 11"/>
          <p:cNvSpPr txBox="1">
            <a:spLocks/>
          </p:cNvSpPr>
          <p:nvPr/>
        </p:nvSpPr>
        <p:spPr>
          <a:xfrm>
            <a:off x="5796136" y="3173288"/>
            <a:ext cx="648072"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accent5">
                    <a:lumMod val="7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ja-JP" altLang="en-US" sz="1600" b="1" dirty="0">
                <a:solidFill>
                  <a:srgbClr val="FF0000"/>
                </a:solidFill>
                <a:latin typeface="Arial" pitchFamily="34" charset="0"/>
                <a:cs typeface="Arial" pitchFamily="34" charset="0"/>
              </a:rPr>
              <a:t>出力</a:t>
            </a:r>
            <a:endParaRPr lang="en-US" altLang="ko-KR" sz="1600" b="1" dirty="0">
              <a:solidFill>
                <a:srgbClr val="FF0000"/>
              </a:solidFill>
              <a:latin typeface="Arial" pitchFamily="34" charset="0"/>
              <a:cs typeface="Arial" pitchFamily="34" charset="0"/>
            </a:endParaRPr>
          </a:p>
        </p:txBody>
      </p:sp>
      <p:sp>
        <p:nvSpPr>
          <p:cNvPr id="30" name="Content Placeholder 11"/>
          <p:cNvSpPr txBox="1">
            <a:spLocks/>
          </p:cNvSpPr>
          <p:nvPr/>
        </p:nvSpPr>
        <p:spPr>
          <a:xfrm>
            <a:off x="3707904" y="3184376"/>
            <a:ext cx="851752"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accent5">
                    <a:lumMod val="7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ja-JP" altLang="en-US" sz="1600" b="1" dirty="0">
                <a:solidFill>
                  <a:schemeClr val="tx1"/>
                </a:solidFill>
                <a:latin typeface="Arial" pitchFamily="34" charset="0"/>
                <a:cs typeface="Arial" pitchFamily="34" charset="0"/>
              </a:rPr>
              <a:t>入力</a:t>
            </a:r>
            <a:endParaRPr lang="en-US" altLang="ko-KR" sz="1600" b="1" dirty="0">
              <a:solidFill>
                <a:schemeClr val="tx1"/>
              </a:solidFill>
              <a:latin typeface="Arial" pitchFamily="34" charset="0"/>
              <a:cs typeface="Arial" pitchFamily="34" charset="0"/>
            </a:endParaRPr>
          </a:p>
        </p:txBody>
      </p:sp>
      <p:sp>
        <p:nvSpPr>
          <p:cNvPr id="31" name="正方形/長方形 30"/>
          <p:cNvSpPr/>
          <p:nvPr/>
        </p:nvSpPr>
        <p:spPr>
          <a:xfrm>
            <a:off x="1796206" y="5013176"/>
            <a:ext cx="1603324" cy="400110"/>
          </a:xfrm>
          <a:prstGeom prst="rect">
            <a:avLst/>
          </a:prstGeom>
        </p:spPr>
        <p:txBody>
          <a:bodyPr wrap="none">
            <a:spAutoFit/>
          </a:bodyPr>
          <a:lstStyle/>
          <a:p>
            <a:r>
              <a:rPr lang="en-US" altLang="ja-JP" sz="2000" dirty="0"/>
              <a:t>Input Image</a:t>
            </a:r>
            <a:endParaRPr lang="en-US" altLang="ja-JP" sz="2000" dirty="0">
              <a:solidFill>
                <a:schemeClr val="accent5">
                  <a:lumMod val="75000"/>
                </a:schemeClr>
              </a:solidFill>
              <a:latin typeface="Arial" pitchFamily="34" charset="0"/>
              <a:cs typeface="Arial" pitchFamily="34" charset="0"/>
            </a:endParaRPr>
          </a:p>
        </p:txBody>
      </p:sp>
      <p:sp>
        <p:nvSpPr>
          <p:cNvPr id="32" name="正方形/長方形 31"/>
          <p:cNvSpPr/>
          <p:nvPr/>
        </p:nvSpPr>
        <p:spPr>
          <a:xfrm>
            <a:off x="7320533" y="5013176"/>
            <a:ext cx="912429" cy="400110"/>
          </a:xfrm>
          <a:prstGeom prst="rect">
            <a:avLst/>
          </a:prstGeom>
        </p:spPr>
        <p:txBody>
          <a:bodyPr wrap="none">
            <a:spAutoFit/>
          </a:bodyPr>
          <a:lstStyle/>
          <a:p>
            <a:r>
              <a:rPr lang="en-US" altLang="ja-JP" sz="2000" dirty="0">
                <a:solidFill>
                  <a:srgbClr val="FF0000"/>
                </a:solidFill>
                <a:latin typeface="Arial" pitchFamily="34" charset="0"/>
                <a:cs typeface="Arial" pitchFamily="34" charset="0"/>
              </a:rPr>
              <a:t>Result</a:t>
            </a:r>
          </a:p>
        </p:txBody>
      </p:sp>
    </p:spTree>
    <p:extLst>
      <p:ext uri="{BB962C8B-B14F-4D97-AF65-F5344CB8AC3E}">
        <p14:creationId xmlns:p14="http://schemas.microsoft.com/office/powerpoint/2010/main" val="135391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solidFill>
                  <a:srgbClr val="00B0F0"/>
                </a:solidFill>
              </a:rPr>
              <a:t>データ処理①</a:t>
            </a:r>
            <a:endParaRPr lang="en-US" altLang="ko-KR" dirty="0">
              <a:solidFill>
                <a:srgbClr val="00B0F0"/>
              </a:solidFill>
            </a:endParaRPr>
          </a:p>
        </p:txBody>
      </p:sp>
      <p:sp>
        <p:nvSpPr>
          <p:cNvPr id="12" name="Content Placeholder 11"/>
          <p:cNvSpPr>
            <a:spLocks noGrp="1"/>
          </p:cNvSpPr>
          <p:nvPr>
            <p:ph idx="1"/>
          </p:nvPr>
        </p:nvSpPr>
        <p:spPr/>
        <p:txBody>
          <a:bodyPr/>
          <a:lstStyle/>
          <a:p>
            <a:r>
              <a:rPr lang="ja-JP" altLang="en-US" b="1" dirty="0">
                <a:latin typeface="Arial" pitchFamily="34" charset="0"/>
                <a:cs typeface="Arial" pitchFamily="34" charset="0"/>
              </a:rPr>
              <a:t>目的：文字の位置情報を用いて</a:t>
            </a:r>
            <a:r>
              <a:rPr lang="ja-JP" altLang="en-US" b="1" dirty="0">
                <a:solidFill>
                  <a:schemeClr val="tx1"/>
                </a:solidFill>
                <a:latin typeface="Arial" pitchFamily="34" charset="0"/>
                <a:cs typeface="Arial" pitchFamily="34" charset="0"/>
              </a:rPr>
              <a:t>通帳テーブル</a:t>
            </a:r>
            <a:r>
              <a:rPr lang="ja-JP" altLang="en-US" b="1" dirty="0">
                <a:latin typeface="Arial" pitchFamily="34" charset="0"/>
                <a:cs typeface="Arial" pitchFamily="34" charset="0"/>
              </a:rPr>
              <a:t>を作る</a:t>
            </a:r>
            <a:endParaRPr lang="en-US" altLang="ko-KR" b="1" dirty="0">
              <a:latin typeface="Arial" pitchFamily="34" charset="0"/>
              <a:cs typeface="Arial" pitchFamily="34" charset="0"/>
            </a:endParaRPr>
          </a:p>
        </p:txBody>
      </p:sp>
      <p:sp>
        <p:nvSpPr>
          <p:cNvPr id="5"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1849" y="2913224"/>
            <a:ext cx="1932039" cy="2028835"/>
          </a:xfrm>
          <a:prstGeom prst="rect">
            <a:avLst/>
          </a:prstGeom>
        </p:spPr>
      </p:pic>
      <p:grpSp>
        <p:nvGrpSpPr>
          <p:cNvPr id="3" name="グループ化 2"/>
          <p:cNvGrpSpPr/>
          <p:nvPr/>
        </p:nvGrpSpPr>
        <p:grpSpPr>
          <a:xfrm>
            <a:off x="4296562" y="3346161"/>
            <a:ext cx="1931622" cy="1162960"/>
            <a:chOff x="4002233" y="3346161"/>
            <a:chExt cx="1931622" cy="1162960"/>
          </a:xfrm>
        </p:grpSpPr>
        <p:sp>
          <p:nvSpPr>
            <p:cNvPr id="9" name="Content Placeholder 11"/>
            <p:cNvSpPr txBox="1">
              <a:spLocks/>
            </p:cNvSpPr>
            <p:nvPr/>
          </p:nvSpPr>
          <p:spPr>
            <a:xfrm>
              <a:off x="4002233" y="3346161"/>
              <a:ext cx="1931622" cy="1162959"/>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accent5">
                      <a:lumMod val="7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ja-JP" b="1" dirty="0" err="1">
                  <a:solidFill>
                    <a:schemeClr val="tx1"/>
                  </a:solidFill>
                  <a:latin typeface="Arial" pitchFamily="34" charset="0"/>
                  <a:cs typeface="Arial" pitchFamily="34" charset="0"/>
                </a:rPr>
                <a:t>Json</a:t>
              </a:r>
              <a:endParaRPr lang="en-US" altLang="ja-JP" b="1" dirty="0">
                <a:solidFill>
                  <a:schemeClr val="tx1"/>
                </a:solidFill>
                <a:latin typeface="Arial" pitchFamily="34" charset="0"/>
                <a:cs typeface="Arial" pitchFamily="34" charset="0"/>
              </a:endParaRPr>
            </a:p>
            <a:p>
              <a:pPr algn="ctr"/>
              <a:r>
                <a:rPr lang="ja-JP" altLang="en-US" b="1" dirty="0">
                  <a:solidFill>
                    <a:schemeClr val="tx1"/>
                  </a:solidFill>
                  <a:latin typeface="Arial" pitchFamily="34" charset="0"/>
                  <a:cs typeface="Arial" pitchFamily="34" charset="0"/>
                </a:rPr>
                <a:t>データ</a:t>
              </a:r>
              <a:endParaRPr lang="en-US" altLang="ko-KR" b="1" dirty="0">
                <a:solidFill>
                  <a:schemeClr val="tx1"/>
                </a:solidFill>
                <a:latin typeface="Arial" pitchFamily="34" charset="0"/>
                <a:cs typeface="Arial" pitchFamily="34" charset="0"/>
              </a:endParaRPr>
            </a:p>
          </p:txBody>
        </p:sp>
        <p:sp>
          <p:nvSpPr>
            <p:cNvPr id="11" name="1 つの角を切り取った四角形 10"/>
            <p:cNvSpPr/>
            <p:nvPr/>
          </p:nvSpPr>
          <p:spPr>
            <a:xfrm>
              <a:off x="4499992" y="3346161"/>
              <a:ext cx="936104" cy="1162960"/>
            </a:xfrm>
            <a:prstGeom prst="snip1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50" name="Picture 2" descr="“Excel icon”的图片搜索结果"/>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677" r="28657"/>
          <a:stretch/>
        </p:blipFill>
        <p:spPr bwMode="auto">
          <a:xfrm>
            <a:off x="7092280" y="3438247"/>
            <a:ext cx="910500" cy="97878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p:cNvCxnSpPr>
            <a:stCxn id="7" idx="3"/>
            <a:endCxn id="11" idx="2"/>
          </p:cNvCxnSpPr>
          <p:nvPr/>
        </p:nvCxnSpPr>
        <p:spPr>
          <a:xfrm flipV="1">
            <a:off x="3563888" y="3927641"/>
            <a:ext cx="1230433" cy="1"/>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cxnSp>
        <p:nvCxnSpPr>
          <p:cNvPr id="16" name="直線矢印コネクタ 15"/>
          <p:cNvCxnSpPr>
            <a:stCxn id="11" idx="0"/>
            <a:endCxn id="2050" idx="1"/>
          </p:cNvCxnSpPr>
          <p:nvPr/>
        </p:nvCxnSpPr>
        <p:spPr>
          <a:xfrm>
            <a:off x="5730425" y="3927641"/>
            <a:ext cx="1361855" cy="0"/>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sp>
        <p:nvSpPr>
          <p:cNvPr id="18" name="Content Placeholder 11"/>
          <p:cNvSpPr txBox="1">
            <a:spLocks/>
          </p:cNvSpPr>
          <p:nvPr/>
        </p:nvSpPr>
        <p:spPr>
          <a:xfrm>
            <a:off x="3563888" y="3414700"/>
            <a:ext cx="1152128"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accent5">
                    <a:lumMod val="7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ja-JP" altLang="en-US" sz="1600" b="1" dirty="0">
                <a:solidFill>
                  <a:srgbClr val="FF0000"/>
                </a:solidFill>
                <a:latin typeface="Arial" pitchFamily="34" charset="0"/>
                <a:cs typeface="Arial" pitchFamily="34" charset="0"/>
              </a:rPr>
              <a:t>文字認識</a:t>
            </a:r>
            <a:endParaRPr lang="en-US" altLang="ko-KR" sz="1600" b="1" dirty="0">
              <a:solidFill>
                <a:srgbClr val="FF0000"/>
              </a:solidFill>
              <a:latin typeface="Arial" pitchFamily="34" charset="0"/>
              <a:cs typeface="Arial" pitchFamily="34" charset="0"/>
            </a:endParaRPr>
          </a:p>
        </p:txBody>
      </p:sp>
      <p:sp>
        <p:nvSpPr>
          <p:cNvPr id="19" name="Content Placeholder 11"/>
          <p:cNvSpPr txBox="1">
            <a:spLocks/>
          </p:cNvSpPr>
          <p:nvPr/>
        </p:nvSpPr>
        <p:spPr>
          <a:xfrm>
            <a:off x="5730425" y="3414700"/>
            <a:ext cx="1361855" cy="460648"/>
          </a:xfrm>
          <a:prstGeom prst="rect">
            <a:avLst/>
          </a:prstGeom>
        </p:spPr>
        <p:txBody>
          <a:bodyPr anchor="ctr"/>
          <a:lstStyle>
            <a:lvl1pPr marL="0" indent="0" algn="l" defTabSz="914400" rtl="0" eaLnBrk="1" latinLnBrk="1" hangingPunct="1">
              <a:spcBef>
                <a:spcPct val="20000"/>
              </a:spcBef>
              <a:buFont typeface="Arial" pitchFamily="34" charset="0"/>
              <a:buNone/>
              <a:defRPr sz="2000" kern="1200">
                <a:solidFill>
                  <a:schemeClr val="accent5">
                    <a:lumMod val="7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ja-JP" altLang="en-US" sz="1600" b="1" dirty="0">
                <a:solidFill>
                  <a:srgbClr val="00B0F0"/>
                </a:solidFill>
                <a:latin typeface="Arial" pitchFamily="34" charset="0"/>
                <a:cs typeface="Arial" pitchFamily="34" charset="0"/>
              </a:rPr>
              <a:t>データ処理①</a:t>
            </a:r>
            <a:endParaRPr lang="en-US" altLang="ko-KR" sz="1600" b="1" dirty="0">
              <a:solidFill>
                <a:srgbClr val="00B0F0"/>
              </a:solidFill>
              <a:latin typeface="Arial" pitchFamily="34" charset="0"/>
              <a:cs typeface="Arial" pitchFamily="34" charset="0"/>
            </a:endParaRPr>
          </a:p>
        </p:txBody>
      </p:sp>
      <p:sp>
        <p:nvSpPr>
          <p:cNvPr id="20" name="正方形/長方形 19"/>
          <p:cNvSpPr/>
          <p:nvPr/>
        </p:nvSpPr>
        <p:spPr>
          <a:xfrm>
            <a:off x="1796206" y="5013176"/>
            <a:ext cx="1603324" cy="400110"/>
          </a:xfrm>
          <a:prstGeom prst="rect">
            <a:avLst/>
          </a:prstGeom>
        </p:spPr>
        <p:txBody>
          <a:bodyPr wrap="none">
            <a:spAutoFit/>
          </a:bodyPr>
          <a:lstStyle/>
          <a:p>
            <a:r>
              <a:rPr lang="en-US" altLang="ja-JP" sz="2000" dirty="0"/>
              <a:t>Input Image</a:t>
            </a:r>
            <a:endParaRPr lang="en-US" altLang="ja-JP" sz="2000" dirty="0">
              <a:solidFill>
                <a:schemeClr val="accent5">
                  <a:lumMod val="75000"/>
                </a:schemeClr>
              </a:solidFill>
              <a:latin typeface="Arial" pitchFamily="34" charset="0"/>
              <a:cs typeface="Arial" pitchFamily="34" charset="0"/>
            </a:endParaRPr>
          </a:p>
        </p:txBody>
      </p:sp>
      <p:sp>
        <p:nvSpPr>
          <p:cNvPr id="21" name="正方形/長方形 20"/>
          <p:cNvSpPr/>
          <p:nvPr/>
        </p:nvSpPr>
        <p:spPr>
          <a:xfrm>
            <a:off x="6898153" y="4996368"/>
            <a:ext cx="1298753" cy="400110"/>
          </a:xfrm>
          <a:prstGeom prst="rect">
            <a:avLst/>
          </a:prstGeom>
        </p:spPr>
        <p:txBody>
          <a:bodyPr wrap="none">
            <a:spAutoFit/>
          </a:bodyPr>
          <a:lstStyle/>
          <a:p>
            <a:r>
              <a:rPr lang="en-US" altLang="ja-JP" sz="2000" dirty="0">
                <a:solidFill>
                  <a:srgbClr val="FF0000"/>
                </a:solidFill>
                <a:latin typeface="Arial" pitchFamily="34" charset="0"/>
                <a:cs typeface="Arial" pitchFamily="34" charset="0"/>
              </a:rPr>
              <a:t>Excel File</a:t>
            </a:r>
          </a:p>
        </p:txBody>
      </p:sp>
    </p:spTree>
    <p:extLst>
      <p:ext uri="{BB962C8B-B14F-4D97-AF65-F5344CB8AC3E}">
        <p14:creationId xmlns:p14="http://schemas.microsoft.com/office/powerpoint/2010/main" val="135391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ja-JP" dirty="0">
                <a:solidFill>
                  <a:srgbClr val="92D050"/>
                </a:solidFill>
              </a:rPr>
              <a:t>OCR</a:t>
            </a:r>
            <a:r>
              <a:rPr lang="ja-JP" altLang="en-US" dirty="0">
                <a:solidFill>
                  <a:srgbClr val="92D050"/>
                </a:solidFill>
              </a:rPr>
              <a:t>文字認識</a:t>
            </a:r>
            <a:r>
              <a:rPr lang="en-US" altLang="ja-JP" dirty="0">
                <a:solidFill>
                  <a:schemeClr val="tx1"/>
                </a:solidFill>
              </a:rPr>
              <a:t>&amp;</a:t>
            </a:r>
            <a:r>
              <a:rPr lang="ja-JP" altLang="en-US" dirty="0">
                <a:solidFill>
                  <a:srgbClr val="00B0F0"/>
                </a:solidFill>
              </a:rPr>
              <a:t>データ処理①</a:t>
            </a:r>
            <a:endParaRPr lang="en-US" altLang="ko-KR" dirty="0">
              <a:solidFill>
                <a:srgbClr val="92D050"/>
              </a:solidFill>
            </a:endParaRPr>
          </a:p>
        </p:txBody>
      </p:sp>
      <p:sp>
        <p:nvSpPr>
          <p:cNvPr id="12" name="Content Placeholder 11"/>
          <p:cNvSpPr>
            <a:spLocks noGrp="1"/>
          </p:cNvSpPr>
          <p:nvPr>
            <p:ph idx="1"/>
          </p:nvPr>
        </p:nvSpPr>
        <p:spPr/>
        <p:txBody>
          <a:bodyPr/>
          <a:lstStyle/>
          <a:p>
            <a:r>
              <a:rPr lang="ja-JP" altLang="en-US" b="1" dirty="0">
                <a:solidFill>
                  <a:schemeClr val="tx1"/>
                </a:solidFill>
              </a:rPr>
              <a:t>難しいところ</a:t>
            </a:r>
            <a:endParaRPr lang="en-US" altLang="ko-KR" b="1" dirty="0">
              <a:solidFill>
                <a:srgbClr val="31859C"/>
              </a:solidFill>
              <a:latin typeface="Arial" pitchFamily="34" charset="0"/>
              <a:cs typeface="Arial" pitchFamily="34" charset="0"/>
            </a:endParaRPr>
          </a:p>
        </p:txBody>
      </p:sp>
      <p:sp>
        <p:nvSpPr>
          <p:cNvPr id="5"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
        <p:nvSpPr>
          <p:cNvPr id="34" name="Content Placeholder 12"/>
          <p:cNvSpPr txBox="1">
            <a:spLocks/>
          </p:cNvSpPr>
          <p:nvPr/>
        </p:nvSpPr>
        <p:spPr>
          <a:xfrm>
            <a:off x="2123728" y="1916832"/>
            <a:ext cx="6563072" cy="4147865"/>
          </a:xfrm>
          <a:prstGeom prst="rect">
            <a:avLst/>
          </a:prstGeom>
        </p:spPr>
        <p:txBody>
          <a:bodyPr lIns="396000" anchor="t"/>
          <a:lstStyle>
            <a:lvl1pPr marL="0" indent="0" algn="l" defTabSz="914400" rtl="0" eaLnBrk="1" latinLnBrk="1" hangingPunct="1">
              <a:spcBef>
                <a:spcPct val="20000"/>
              </a:spcBef>
              <a:buFont typeface="Arial" pitchFamily="34" charset="0"/>
              <a:buNone/>
              <a:defRPr sz="1400" kern="1200">
                <a:solidFill>
                  <a:schemeClr val="accent5">
                    <a:lumMod val="7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sz="1600" dirty="0">
                <a:solidFill>
                  <a:schemeClr val="tx1"/>
                </a:solidFill>
                <a:latin typeface="Arial" pitchFamily="34" charset="0"/>
                <a:cs typeface="Arial" pitchFamily="34" charset="0"/>
              </a:rPr>
              <a:t>1.</a:t>
            </a:r>
            <a:r>
              <a:rPr lang="en-US" altLang="ko-KR" sz="1600" dirty="0">
                <a:solidFill>
                  <a:schemeClr val="tx1"/>
                </a:solidFill>
                <a:latin typeface="Arial" pitchFamily="34" charset="0"/>
                <a:cs typeface="Arial" pitchFamily="34" charset="0"/>
              </a:rPr>
              <a:t> Google Cloud Vision API</a:t>
            </a:r>
            <a:r>
              <a:rPr lang="ja-JP" altLang="en-US" sz="1600" dirty="0">
                <a:solidFill>
                  <a:schemeClr val="tx1"/>
                </a:solidFill>
                <a:latin typeface="Arial" pitchFamily="34" charset="0"/>
                <a:cs typeface="Arial" pitchFamily="34" charset="0"/>
              </a:rPr>
              <a:t>を自分のアプリケーションにデプロイするには経験者が必要だ。</a:t>
            </a:r>
            <a:endParaRPr lang="en-US" altLang="ja-JP" sz="1600" dirty="0">
              <a:solidFill>
                <a:schemeClr val="tx1"/>
              </a:solidFill>
              <a:latin typeface="Arial" pitchFamily="34" charset="0"/>
              <a:cs typeface="Arial" pitchFamily="34" charset="0"/>
            </a:endParaRPr>
          </a:p>
          <a:p>
            <a:endParaRPr lang="en-US" altLang="ja-JP" sz="1600" dirty="0">
              <a:solidFill>
                <a:schemeClr val="tx1"/>
              </a:solidFill>
              <a:latin typeface="Arial" pitchFamily="34" charset="0"/>
              <a:cs typeface="Arial" pitchFamily="34" charset="0"/>
            </a:endParaRPr>
          </a:p>
          <a:p>
            <a:r>
              <a:rPr lang="en-US" altLang="ja-JP" sz="1600" dirty="0">
                <a:solidFill>
                  <a:schemeClr val="tx1"/>
                </a:solidFill>
                <a:latin typeface="Arial" pitchFamily="34" charset="0"/>
                <a:cs typeface="Arial" pitchFamily="34" charset="0"/>
              </a:rPr>
              <a:t>2.</a:t>
            </a:r>
            <a:r>
              <a:rPr lang="ja-JP" altLang="en-US" sz="1600" dirty="0">
                <a:solidFill>
                  <a:schemeClr val="tx1"/>
                </a:solidFill>
                <a:latin typeface="Arial" pitchFamily="34" charset="0"/>
                <a:cs typeface="Arial" pitchFamily="34" charset="0"/>
              </a:rPr>
              <a:t>認識結果の精度をコントロールするには、</a:t>
            </a:r>
            <a:r>
              <a:rPr lang="en-US" altLang="ko-KR" sz="1600" dirty="0">
                <a:solidFill>
                  <a:schemeClr val="tx1"/>
                </a:solidFill>
                <a:latin typeface="Arial" pitchFamily="34" charset="0"/>
                <a:cs typeface="Arial" pitchFamily="34" charset="0"/>
              </a:rPr>
              <a:t> API</a:t>
            </a:r>
            <a:r>
              <a:rPr lang="ja-JP" altLang="en-US" sz="1600" dirty="0">
                <a:solidFill>
                  <a:schemeClr val="tx1"/>
                </a:solidFill>
                <a:latin typeface="Arial" pitchFamily="34" charset="0"/>
                <a:cs typeface="Arial" pitchFamily="34" charset="0"/>
              </a:rPr>
              <a:t>の引数を調整するしかない。つまり、自分で認識プロセスをコントロールすることは不可能だ。</a:t>
            </a:r>
            <a:endParaRPr lang="en-US" altLang="ja-JP" sz="1600" dirty="0">
              <a:solidFill>
                <a:schemeClr val="tx1"/>
              </a:solidFill>
              <a:latin typeface="Arial" pitchFamily="34" charset="0"/>
              <a:cs typeface="Arial" pitchFamily="34" charset="0"/>
            </a:endParaRPr>
          </a:p>
          <a:p>
            <a:endParaRPr lang="en-US" altLang="ja-JP" sz="1600" dirty="0">
              <a:solidFill>
                <a:schemeClr val="tx1"/>
              </a:solidFill>
              <a:latin typeface="Arial" pitchFamily="34" charset="0"/>
              <a:cs typeface="Arial" pitchFamily="34" charset="0"/>
            </a:endParaRPr>
          </a:p>
          <a:p>
            <a:r>
              <a:rPr lang="en-US" altLang="ja-JP" sz="1600" dirty="0">
                <a:solidFill>
                  <a:schemeClr val="tx1"/>
                </a:solidFill>
                <a:latin typeface="Arial" pitchFamily="34" charset="0"/>
                <a:cs typeface="Arial" pitchFamily="34" charset="0"/>
              </a:rPr>
              <a:t>3.</a:t>
            </a:r>
            <a:r>
              <a:rPr lang="ja-JP" altLang="en-US" sz="1600" dirty="0">
                <a:solidFill>
                  <a:schemeClr val="tx1"/>
                </a:solidFill>
                <a:latin typeface="Arial" pitchFamily="34" charset="0"/>
                <a:cs typeface="Arial" pitchFamily="34" charset="0"/>
              </a:rPr>
              <a:t>認識結果の中に今回の目的と関係ないデータがたくさんある。これらのデータを利用して色々なアプリケーションを開発できるが、計算のスピードに影響がある。そして、必要なデータを洗い出すのは難しい。</a:t>
            </a:r>
            <a:endParaRPr lang="en-US" altLang="ja-JP" sz="1600" dirty="0">
              <a:solidFill>
                <a:schemeClr val="tx1"/>
              </a:solidFill>
              <a:latin typeface="Arial" pitchFamily="34" charset="0"/>
              <a:cs typeface="Arial" pitchFamily="34" charset="0"/>
            </a:endParaRPr>
          </a:p>
          <a:p>
            <a:endParaRPr lang="en-US" altLang="ja-JP" sz="1600" dirty="0">
              <a:solidFill>
                <a:schemeClr val="tx1"/>
              </a:solidFill>
              <a:latin typeface="Arial" pitchFamily="34" charset="0"/>
              <a:cs typeface="Arial" pitchFamily="34" charset="0"/>
            </a:endParaRPr>
          </a:p>
          <a:p>
            <a:r>
              <a:rPr lang="en-US" altLang="ja-JP" sz="1600" dirty="0">
                <a:solidFill>
                  <a:schemeClr val="tx1"/>
                </a:solidFill>
                <a:latin typeface="Arial" pitchFamily="34" charset="0"/>
                <a:cs typeface="Arial" pitchFamily="34" charset="0"/>
              </a:rPr>
              <a:t>4.</a:t>
            </a:r>
            <a:r>
              <a:rPr lang="ja-JP" altLang="en-US" sz="1600" dirty="0">
                <a:solidFill>
                  <a:schemeClr val="tx1"/>
                </a:solidFill>
                <a:latin typeface="Arial" pitchFamily="34" charset="0"/>
                <a:cs typeface="Arial" pitchFamily="34" charset="0"/>
              </a:rPr>
              <a:t>認識結果の位置情報と実際の位置との間に誤差がある。誤差があるデータで正しいテーブルを作成するのは難しい。</a:t>
            </a:r>
            <a:endParaRPr lang="en-US" altLang="ja-JP" sz="1600" dirty="0">
              <a:solidFill>
                <a:schemeClr val="tx1"/>
              </a:solidFill>
              <a:latin typeface="Arial" pitchFamily="34" charset="0"/>
              <a:cs typeface="Arial" pitchFamily="34" charset="0"/>
            </a:endParaRPr>
          </a:p>
          <a:p>
            <a:endParaRPr lang="en-US" altLang="ja-JP" sz="1600" dirty="0">
              <a:solidFill>
                <a:schemeClr val="tx1"/>
              </a:solidFill>
              <a:latin typeface="Arial" pitchFamily="34" charset="0"/>
              <a:cs typeface="Arial" pitchFamily="34" charset="0"/>
            </a:endParaRPr>
          </a:p>
          <a:p>
            <a:endParaRPr lang="en-US" altLang="ja-JP" dirty="0">
              <a:latin typeface="Arial" pitchFamily="34" charset="0"/>
              <a:cs typeface="Arial" pitchFamily="34" charset="0"/>
            </a:endParaRPr>
          </a:p>
        </p:txBody>
      </p:sp>
    </p:spTree>
    <p:extLst>
      <p:ext uri="{BB962C8B-B14F-4D97-AF65-F5344CB8AC3E}">
        <p14:creationId xmlns:p14="http://schemas.microsoft.com/office/powerpoint/2010/main" val="3888336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41"/>
          <p:cNvSpPr/>
          <p:nvPr/>
        </p:nvSpPr>
        <p:spPr>
          <a:xfrm>
            <a:off x="3995936" y="1312168"/>
            <a:ext cx="2808312"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Title 3"/>
          <p:cNvSpPr>
            <a:spLocks noGrp="1"/>
          </p:cNvSpPr>
          <p:nvPr>
            <p:ph type="title"/>
          </p:nvPr>
        </p:nvSpPr>
        <p:spPr/>
        <p:txBody>
          <a:bodyPr/>
          <a:lstStyle/>
          <a:p>
            <a:r>
              <a:rPr lang="ja-JP" altLang="en-US" dirty="0">
                <a:solidFill>
                  <a:srgbClr val="31859C"/>
                </a:solidFill>
              </a:rPr>
              <a:t>ナガレ</a:t>
            </a:r>
            <a:endParaRPr lang="ko-KR" altLang="en-US" dirty="0">
              <a:solidFill>
                <a:srgbClr val="31859C"/>
              </a:solidFill>
            </a:endParaRPr>
          </a:p>
        </p:txBody>
      </p:sp>
      <p:sp>
        <p:nvSpPr>
          <p:cNvPr id="12" name="Content Placeholder 11"/>
          <p:cNvSpPr>
            <a:spLocks noGrp="1"/>
          </p:cNvSpPr>
          <p:nvPr>
            <p:ph idx="1"/>
          </p:nvPr>
        </p:nvSpPr>
        <p:spPr/>
        <p:txBody>
          <a:bodyPr/>
          <a:lstStyle/>
          <a:p>
            <a:pPr algn="ctr"/>
            <a:r>
              <a:rPr lang="ja-JP" altLang="en-US" b="1" dirty="0">
                <a:solidFill>
                  <a:schemeClr val="tx1"/>
                </a:solidFill>
                <a:latin typeface="Arial" pitchFamily="34" charset="0"/>
                <a:cs typeface="Arial" pitchFamily="34" charset="0"/>
              </a:rPr>
              <a:t>通帳を写ったカラー写真</a:t>
            </a:r>
            <a:endParaRPr lang="en-US" altLang="ko-KR" b="1" dirty="0">
              <a:solidFill>
                <a:schemeClr val="tx1"/>
              </a:solidFill>
              <a:latin typeface="Arial" pitchFamily="34" charset="0"/>
              <a:cs typeface="Arial" pitchFamily="34" charset="0"/>
            </a:endParaRPr>
          </a:p>
        </p:txBody>
      </p:sp>
      <p:sp>
        <p:nvSpPr>
          <p:cNvPr id="9" name="Content Placeholder 11"/>
          <p:cNvSpPr>
            <a:spLocks noGrp="1"/>
          </p:cNvSpPr>
          <p:nvPr>
            <p:ph idx="1"/>
          </p:nvPr>
        </p:nvSpPr>
        <p:spPr>
          <a:xfrm>
            <a:off x="2123728" y="2204864"/>
            <a:ext cx="6563072" cy="460648"/>
          </a:xfrm>
        </p:spPr>
        <p:txBody>
          <a:bodyPr/>
          <a:lstStyle/>
          <a:p>
            <a:pPr algn="ctr"/>
            <a:r>
              <a:rPr lang="ja-JP" altLang="en-US" b="1" dirty="0">
                <a:solidFill>
                  <a:schemeClr val="tx1"/>
                </a:solidFill>
                <a:latin typeface="Arial" pitchFamily="34" charset="0"/>
                <a:cs typeface="Arial" pitchFamily="34" charset="0"/>
              </a:rPr>
              <a:t>通帳内容部分だけのカラー写真</a:t>
            </a:r>
            <a:endParaRPr lang="en-US" altLang="ko-KR" b="1" dirty="0">
              <a:solidFill>
                <a:schemeClr val="tx1"/>
              </a:solidFill>
              <a:latin typeface="Arial" pitchFamily="34" charset="0"/>
              <a:cs typeface="Arial" pitchFamily="34" charset="0"/>
            </a:endParaRPr>
          </a:p>
        </p:txBody>
      </p:sp>
      <p:sp>
        <p:nvSpPr>
          <p:cNvPr id="10" name="Content Placeholder 11"/>
          <p:cNvSpPr>
            <a:spLocks noGrp="1"/>
          </p:cNvSpPr>
          <p:nvPr>
            <p:ph idx="1"/>
          </p:nvPr>
        </p:nvSpPr>
        <p:spPr>
          <a:xfrm>
            <a:off x="2123728" y="3140968"/>
            <a:ext cx="6563072" cy="460648"/>
          </a:xfrm>
        </p:spPr>
        <p:txBody>
          <a:bodyPr/>
          <a:lstStyle/>
          <a:p>
            <a:pPr algn="ctr"/>
            <a:r>
              <a:rPr lang="en-US" altLang="ja-JP" b="1" dirty="0" err="1">
                <a:solidFill>
                  <a:schemeClr val="tx1"/>
                </a:solidFill>
                <a:latin typeface="Arial" pitchFamily="34" charset="0"/>
                <a:cs typeface="Arial" pitchFamily="34" charset="0"/>
              </a:rPr>
              <a:t>Json</a:t>
            </a:r>
            <a:r>
              <a:rPr lang="ja-JP" altLang="en-US" b="1" dirty="0">
                <a:solidFill>
                  <a:schemeClr val="tx1"/>
                </a:solidFill>
                <a:latin typeface="Arial" pitchFamily="34" charset="0"/>
                <a:cs typeface="Arial" pitchFamily="34" charset="0"/>
              </a:rPr>
              <a:t>形式のデータ</a:t>
            </a:r>
            <a:endParaRPr lang="en-US" altLang="ko-KR" b="1" dirty="0">
              <a:solidFill>
                <a:schemeClr val="tx1"/>
              </a:solidFill>
              <a:latin typeface="Arial" pitchFamily="34" charset="0"/>
              <a:cs typeface="Arial" pitchFamily="34" charset="0"/>
            </a:endParaRPr>
          </a:p>
        </p:txBody>
      </p:sp>
      <p:sp>
        <p:nvSpPr>
          <p:cNvPr id="15" name="Content Placeholder 11"/>
          <p:cNvSpPr>
            <a:spLocks noGrp="1"/>
          </p:cNvSpPr>
          <p:nvPr>
            <p:ph idx="1"/>
          </p:nvPr>
        </p:nvSpPr>
        <p:spPr>
          <a:xfrm>
            <a:off x="2123728" y="4077072"/>
            <a:ext cx="6563072" cy="460648"/>
          </a:xfrm>
        </p:spPr>
        <p:txBody>
          <a:bodyPr/>
          <a:lstStyle/>
          <a:p>
            <a:pPr algn="ctr"/>
            <a:r>
              <a:rPr lang="en-US" altLang="ja-JP" b="1" dirty="0">
                <a:solidFill>
                  <a:schemeClr val="tx1"/>
                </a:solidFill>
                <a:latin typeface="Arial" pitchFamily="34" charset="0"/>
                <a:cs typeface="Arial" pitchFamily="34" charset="0"/>
              </a:rPr>
              <a:t>Excel</a:t>
            </a:r>
            <a:r>
              <a:rPr lang="ja-JP" altLang="en-US" b="1" dirty="0">
                <a:solidFill>
                  <a:schemeClr val="tx1"/>
                </a:solidFill>
                <a:latin typeface="Arial" pitchFamily="34" charset="0"/>
                <a:cs typeface="Arial" pitchFamily="34" charset="0"/>
              </a:rPr>
              <a:t>ファイル</a:t>
            </a:r>
            <a:endParaRPr lang="en-US" altLang="ko-KR" b="1" dirty="0">
              <a:solidFill>
                <a:schemeClr val="tx1"/>
              </a:solidFill>
              <a:latin typeface="Arial" pitchFamily="34" charset="0"/>
              <a:cs typeface="Arial" pitchFamily="34" charset="0"/>
            </a:endParaRPr>
          </a:p>
        </p:txBody>
      </p:sp>
      <p:sp>
        <p:nvSpPr>
          <p:cNvPr id="16" name="Content Placeholder 11"/>
          <p:cNvSpPr>
            <a:spLocks noGrp="1"/>
          </p:cNvSpPr>
          <p:nvPr>
            <p:ph idx="1"/>
          </p:nvPr>
        </p:nvSpPr>
        <p:spPr>
          <a:xfrm>
            <a:off x="2123728" y="5085184"/>
            <a:ext cx="6563072" cy="460648"/>
          </a:xfrm>
        </p:spPr>
        <p:txBody>
          <a:bodyPr/>
          <a:lstStyle/>
          <a:p>
            <a:pPr algn="ctr"/>
            <a:r>
              <a:rPr lang="ja-JP" altLang="en-US" b="1" dirty="0">
                <a:solidFill>
                  <a:srgbClr val="7030A0"/>
                </a:solidFill>
                <a:latin typeface="Arial" pitchFamily="34" charset="0"/>
                <a:cs typeface="Arial" pitchFamily="34" charset="0"/>
              </a:rPr>
              <a:t>・・・</a:t>
            </a:r>
            <a:endParaRPr lang="en-US" altLang="ko-KR" b="1" dirty="0">
              <a:solidFill>
                <a:srgbClr val="7030A0"/>
              </a:solidFill>
              <a:latin typeface="Arial" pitchFamily="34" charset="0"/>
              <a:cs typeface="Arial" pitchFamily="34" charset="0"/>
            </a:endParaRPr>
          </a:p>
        </p:txBody>
      </p:sp>
      <p:cxnSp>
        <p:nvCxnSpPr>
          <p:cNvPr id="5" name="直線矢印コネクタ 4"/>
          <p:cNvCxnSpPr>
            <a:stCxn id="12" idx="2"/>
            <a:endCxn id="9" idx="0"/>
          </p:cNvCxnSpPr>
          <p:nvPr/>
        </p:nvCxnSpPr>
        <p:spPr>
          <a:xfrm>
            <a:off x="5405264" y="1729408"/>
            <a:ext cx="0" cy="475456"/>
          </a:xfrm>
          <a:prstGeom prst="straightConnector1">
            <a:avLst/>
          </a:prstGeom>
          <a:ln>
            <a:solidFill>
              <a:srgbClr val="31859C"/>
            </a:solidFill>
            <a:tailEnd type="arrow"/>
          </a:ln>
        </p:spPr>
        <p:style>
          <a:lnRef idx="3">
            <a:schemeClr val="dk1"/>
          </a:lnRef>
          <a:fillRef idx="0">
            <a:schemeClr val="dk1"/>
          </a:fillRef>
          <a:effectRef idx="2">
            <a:schemeClr val="dk1"/>
          </a:effectRef>
          <a:fontRef idx="minor">
            <a:schemeClr val="tx1"/>
          </a:fontRef>
        </p:style>
      </p:cxnSp>
      <p:cxnSp>
        <p:nvCxnSpPr>
          <p:cNvPr id="18" name="直線矢印コネクタ 17"/>
          <p:cNvCxnSpPr>
            <a:stCxn id="9" idx="2"/>
            <a:endCxn id="10" idx="0"/>
          </p:cNvCxnSpPr>
          <p:nvPr/>
        </p:nvCxnSpPr>
        <p:spPr>
          <a:xfrm>
            <a:off x="5405264" y="2665512"/>
            <a:ext cx="0" cy="475456"/>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cxnSp>
        <p:nvCxnSpPr>
          <p:cNvPr id="20" name="直線矢印コネクタ 19"/>
          <p:cNvCxnSpPr>
            <a:stCxn id="10" idx="2"/>
            <a:endCxn id="15" idx="0"/>
          </p:cNvCxnSpPr>
          <p:nvPr/>
        </p:nvCxnSpPr>
        <p:spPr>
          <a:xfrm>
            <a:off x="5405264" y="3601616"/>
            <a:ext cx="0" cy="475456"/>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cxnSp>
        <p:nvCxnSpPr>
          <p:cNvPr id="24" name="直線矢印コネクタ 23"/>
          <p:cNvCxnSpPr>
            <a:stCxn id="15" idx="2"/>
            <a:endCxn id="16" idx="0"/>
          </p:cNvCxnSpPr>
          <p:nvPr/>
        </p:nvCxnSpPr>
        <p:spPr>
          <a:xfrm>
            <a:off x="5405264" y="4537720"/>
            <a:ext cx="0" cy="547464"/>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sp>
        <p:nvSpPr>
          <p:cNvPr id="26" name="Content Placeholder 11"/>
          <p:cNvSpPr>
            <a:spLocks noGrp="1"/>
          </p:cNvSpPr>
          <p:nvPr>
            <p:ph idx="1"/>
          </p:nvPr>
        </p:nvSpPr>
        <p:spPr>
          <a:xfrm>
            <a:off x="1187624" y="1700808"/>
            <a:ext cx="6563072" cy="460648"/>
          </a:xfrm>
        </p:spPr>
        <p:txBody>
          <a:bodyPr/>
          <a:lstStyle/>
          <a:p>
            <a:pPr algn="ctr"/>
            <a:r>
              <a:rPr lang="ja-JP" altLang="en-US" b="1" dirty="0">
                <a:solidFill>
                  <a:srgbClr val="FF0000"/>
                </a:solidFill>
              </a:rPr>
              <a:t>画像の前処理</a:t>
            </a:r>
            <a:endParaRPr lang="en-US" altLang="ko-KR" b="1" dirty="0">
              <a:solidFill>
                <a:srgbClr val="FF0000"/>
              </a:solidFill>
              <a:latin typeface="Arial" pitchFamily="34" charset="0"/>
              <a:cs typeface="Arial" pitchFamily="34" charset="0"/>
            </a:endParaRPr>
          </a:p>
        </p:txBody>
      </p:sp>
      <p:sp>
        <p:nvSpPr>
          <p:cNvPr id="29" name="Content Placeholder 11"/>
          <p:cNvSpPr>
            <a:spLocks noGrp="1"/>
          </p:cNvSpPr>
          <p:nvPr>
            <p:ph idx="1"/>
          </p:nvPr>
        </p:nvSpPr>
        <p:spPr>
          <a:xfrm>
            <a:off x="1187624" y="2665512"/>
            <a:ext cx="6563072" cy="460648"/>
          </a:xfrm>
        </p:spPr>
        <p:txBody>
          <a:bodyPr/>
          <a:lstStyle/>
          <a:p>
            <a:pPr algn="ctr"/>
            <a:r>
              <a:rPr lang="en-US" altLang="ja-JP" b="1" dirty="0">
                <a:solidFill>
                  <a:srgbClr val="92D050"/>
                </a:solidFill>
                <a:latin typeface="Arial" pitchFamily="34" charset="0"/>
                <a:cs typeface="Arial" pitchFamily="34" charset="0"/>
              </a:rPr>
              <a:t>OCR</a:t>
            </a:r>
            <a:r>
              <a:rPr lang="ja-JP" altLang="en-US" b="1" dirty="0">
                <a:solidFill>
                  <a:srgbClr val="92D050"/>
                </a:solidFill>
                <a:latin typeface="Arial" pitchFamily="34" charset="0"/>
                <a:cs typeface="Arial" pitchFamily="34" charset="0"/>
              </a:rPr>
              <a:t>文字認識</a:t>
            </a:r>
            <a:endParaRPr lang="en-US" altLang="ko-KR" b="1" dirty="0">
              <a:solidFill>
                <a:srgbClr val="92D050"/>
              </a:solidFill>
              <a:latin typeface="Arial" pitchFamily="34" charset="0"/>
              <a:cs typeface="Arial" pitchFamily="34" charset="0"/>
            </a:endParaRPr>
          </a:p>
        </p:txBody>
      </p:sp>
      <p:sp>
        <p:nvSpPr>
          <p:cNvPr id="32" name="Content Placeholder 11"/>
          <p:cNvSpPr>
            <a:spLocks noGrp="1"/>
          </p:cNvSpPr>
          <p:nvPr>
            <p:ph idx="1"/>
          </p:nvPr>
        </p:nvSpPr>
        <p:spPr>
          <a:xfrm>
            <a:off x="1187624" y="3593942"/>
            <a:ext cx="6563072" cy="460648"/>
          </a:xfrm>
        </p:spPr>
        <p:txBody>
          <a:bodyPr/>
          <a:lstStyle/>
          <a:p>
            <a:pPr algn="ctr"/>
            <a:r>
              <a:rPr lang="ja-JP" altLang="en-US" b="1" dirty="0">
                <a:solidFill>
                  <a:srgbClr val="00B0F0"/>
                </a:solidFill>
                <a:latin typeface="Arial" pitchFamily="34" charset="0"/>
                <a:cs typeface="Arial" pitchFamily="34" charset="0"/>
              </a:rPr>
              <a:t>データ処理①</a:t>
            </a:r>
            <a:endParaRPr lang="en-US" altLang="ko-KR" b="1" dirty="0">
              <a:solidFill>
                <a:srgbClr val="00B0F0"/>
              </a:solidFill>
              <a:latin typeface="Arial" pitchFamily="34" charset="0"/>
              <a:cs typeface="Arial" pitchFamily="34" charset="0"/>
            </a:endParaRPr>
          </a:p>
        </p:txBody>
      </p:sp>
      <p:sp>
        <p:nvSpPr>
          <p:cNvPr id="35" name="Content Placeholder 11"/>
          <p:cNvSpPr>
            <a:spLocks noGrp="1"/>
          </p:cNvSpPr>
          <p:nvPr>
            <p:ph idx="1"/>
          </p:nvPr>
        </p:nvSpPr>
        <p:spPr>
          <a:xfrm>
            <a:off x="1187624" y="4537720"/>
            <a:ext cx="6563072" cy="460648"/>
          </a:xfrm>
        </p:spPr>
        <p:txBody>
          <a:bodyPr/>
          <a:lstStyle/>
          <a:p>
            <a:pPr algn="ctr"/>
            <a:r>
              <a:rPr lang="ja-JP" altLang="en-US" b="1" dirty="0">
                <a:solidFill>
                  <a:srgbClr val="FFC000"/>
                </a:solidFill>
                <a:latin typeface="Arial" pitchFamily="34" charset="0"/>
                <a:cs typeface="Arial" pitchFamily="34" charset="0"/>
              </a:rPr>
              <a:t>自然言語処理</a:t>
            </a:r>
            <a:endParaRPr lang="en-US" altLang="ko-KR" b="1" dirty="0">
              <a:solidFill>
                <a:srgbClr val="FFC000"/>
              </a:solidFill>
              <a:latin typeface="Arial" pitchFamily="34" charset="0"/>
              <a:cs typeface="Arial" pitchFamily="34" charset="0"/>
            </a:endParaRPr>
          </a:p>
        </p:txBody>
      </p:sp>
      <p:sp>
        <p:nvSpPr>
          <p:cNvPr id="37" name="Content Placeholder 11"/>
          <p:cNvSpPr>
            <a:spLocks noGrp="1"/>
          </p:cNvSpPr>
          <p:nvPr>
            <p:ph idx="1"/>
          </p:nvPr>
        </p:nvSpPr>
        <p:spPr>
          <a:xfrm>
            <a:off x="2123728" y="6093296"/>
            <a:ext cx="6563072" cy="460648"/>
          </a:xfrm>
        </p:spPr>
        <p:txBody>
          <a:bodyPr/>
          <a:lstStyle/>
          <a:p>
            <a:pPr algn="ctr"/>
            <a:r>
              <a:rPr lang="ja-JP" altLang="en-US" b="1" dirty="0">
                <a:solidFill>
                  <a:schemeClr val="tx1"/>
                </a:solidFill>
                <a:latin typeface="Arial" pitchFamily="34" charset="0"/>
                <a:cs typeface="Arial" pitchFamily="34" charset="0"/>
              </a:rPr>
              <a:t>総勘定元帳</a:t>
            </a:r>
            <a:endParaRPr lang="en-US" altLang="ko-KR" b="1" dirty="0">
              <a:solidFill>
                <a:schemeClr val="tx1"/>
              </a:solidFill>
              <a:latin typeface="Arial" pitchFamily="34" charset="0"/>
              <a:cs typeface="Arial" pitchFamily="34" charset="0"/>
            </a:endParaRPr>
          </a:p>
        </p:txBody>
      </p:sp>
      <p:cxnSp>
        <p:nvCxnSpPr>
          <p:cNvPr id="39" name="直線矢印コネクタ 38"/>
          <p:cNvCxnSpPr>
            <a:stCxn id="16" idx="2"/>
            <a:endCxn id="37" idx="0"/>
          </p:cNvCxnSpPr>
          <p:nvPr/>
        </p:nvCxnSpPr>
        <p:spPr>
          <a:xfrm>
            <a:off x="5405264" y="5545832"/>
            <a:ext cx="0" cy="547464"/>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sp>
        <p:nvSpPr>
          <p:cNvPr id="40" name="Content Placeholder 11"/>
          <p:cNvSpPr>
            <a:spLocks noGrp="1"/>
          </p:cNvSpPr>
          <p:nvPr>
            <p:ph idx="1"/>
          </p:nvPr>
        </p:nvSpPr>
        <p:spPr>
          <a:xfrm>
            <a:off x="1187624" y="5536253"/>
            <a:ext cx="6563072" cy="460648"/>
          </a:xfrm>
        </p:spPr>
        <p:txBody>
          <a:bodyPr/>
          <a:lstStyle/>
          <a:p>
            <a:pPr algn="ctr"/>
            <a:r>
              <a:rPr lang="ja-JP" altLang="en-US" b="1" dirty="0">
                <a:solidFill>
                  <a:srgbClr val="00B0F0"/>
                </a:solidFill>
                <a:latin typeface="Arial" pitchFamily="34" charset="0"/>
                <a:cs typeface="Arial" pitchFamily="34" charset="0"/>
              </a:rPr>
              <a:t>データ処理②</a:t>
            </a:r>
            <a:endParaRPr lang="en-US" altLang="ko-KR" b="1" dirty="0">
              <a:solidFill>
                <a:srgbClr val="00B0F0"/>
              </a:solidFill>
              <a:latin typeface="Arial" pitchFamily="34" charset="0"/>
              <a:cs typeface="Arial" pitchFamily="34" charset="0"/>
            </a:endParaRPr>
          </a:p>
        </p:txBody>
      </p:sp>
      <p:sp>
        <p:nvSpPr>
          <p:cNvPr id="44" name="角丸四角形 43"/>
          <p:cNvSpPr/>
          <p:nvPr/>
        </p:nvSpPr>
        <p:spPr>
          <a:xfrm>
            <a:off x="3635896" y="2248272"/>
            <a:ext cx="3528392"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p:cNvSpPr/>
          <p:nvPr/>
        </p:nvSpPr>
        <p:spPr>
          <a:xfrm>
            <a:off x="4283968" y="3184376"/>
            <a:ext cx="2232248"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4306399" y="4120480"/>
            <a:ext cx="2232248"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p:cNvSpPr/>
          <p:nvPr/>
        </p:nvSpPr>
        <p:spPr>
          <a:xfrm>
            <a:off x="4306399" y="5136717"/>
            <a:ext cx="2232248"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p:cNvSpPr/>
          <p:nvPr/>
        </p:nvSpPr>
        <p:spPr>
          <a:xfrm>
            <a:off x="4306399" y="6136704"/>
            <a:ext cx="2232248"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
        <p:nvSpPr>
          <p:cNvPr id="2" name="左中かっこ 1"/>
          <p:cNvSpPr/>
          <p:nvPr/>
        </p:nvSpPr>
        <p:spPr>
          <a:xfrm>
            <a:off x="2987824" y="1340768"/>
            <a:ext cx="288032" cy="295232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3" name="テキスト ボックス 2"/>
          <p:cNvSpPr txBox="1"/>
          <p:nvPr/>
        </p:nvSpPr>
        <p:spPr>
          <a:xfrm>
            <a:off x="2293482" y="2071700"/>
            <a:ext cx="492443" cy="1634480"/>
          </a:xfrm>
          <a:prstGeom prst="rect">
            <a:avLst/>
          </a:prstGeom>
          <a:noFill/>
        </p:spPr>
        <p:txBody>
          <a:bodyPr vert="eaVert" wrap="square" rtlCol="0">
            <a:spAutoFit/>
          </a:bodyPr>
          <a:lstStyle/>
          <a:p>
            <a:r>
              <a:rPr lang="ja-JP" altLang="en-US" sz="2000" dirty="0">
                <a:latin typeface="Arial" pitchFamily="34" charset="0"/>
                <a:cs typeface="Arial" pitchFamily="34" charset="0"/>
              </a:rPr>
              <a:t>今の開発内容</a:t>
            </a:r>
          </a:p>
        </p:txBody>
      </p:sp>
    </p:spTree>
    <p:extLst>
      <p:ext uri="{BB962C8B-B14F-4D97-AF65-F5344CB8AC3E}">
        <p14:creationId xmlns:p14="http://schemas.microsoft.com/office/powerpoint/2010/main" val="1297142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80928"/>
            <a:ext cx="9144000" cy="1069514"/>
          </a:xfrm>
        </p:spPr>
        <p:txBody>
          <a:bodyPr/>
          <a:lstStyle/>
          <a:p>
            <a:pPr algn="ctr"/>
            <a:r>
              <a:rPr lang="en-US" altLang="ko-KR" dirty="0"/>
              <a:t> </a:t>
            </a:r>
            <a:r>
              <a:rPr lang="ja-JP" altLang="en-US" dirty="0"/>
              <a:t>ご清聴いただき</a:t>
            </a:r>
            <a:br>
              <a:rPr lang="en-US" altLang="ja-JP" dirty="0"/>
            </a:br>
            <a:r>
              <a:rPr lang="ja-JP" altLang="en-US" dirty="0"/>
              <a:t>ありがとうございました</a:t>
            </a:r>
            <a:endParaRPr lang="ko-KR" altLang="en-US" dirty="0"/>
          </a:p>
        </p:txBody>
      </p:sp>
      <p:sp>
        <p:nvSpPr>
          <p:cNvPr id="3" name="TextBox 6">
            <a:hlinkClick r:id="rId2"/>
          </p:cNvPr>
          <p:cNvSpPr txBox="1"/>
          <p:nvPr/>
        </p:nvSpPr>
        <p:spPr>
          <a:xfrm>
            <a:off x="0" y="6597932"/>
            <a:ext cx="9144000" cy="215444"/>
          </a:xfrm>
          <a:prstGeom prst="rect">
            <a:avLst/>
          </a:prstGeom>
          <a:noFill/>
        </p:spPr>
        <p:txBody>
          <a:bodyPr wrap="square" rtlCol="0">
            <a:spAutoFit/>
          </a:bodyPr>
          <a:lstStyle/>
          <a:p>
            <a:pPr algn="ctr"/>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672341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角丸四角形 41"/>
          <p:cNvSpPr/>
          <p:nvPr/>
        </p:nvSpPr>
        <p:spPr>
          <a:xfrm>
            <a:off x="3995936" y="1312168"/>
            <a:ext cx="2808312"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Title 3"/>
          <p:cNvSpPr>
            <a:spLocks noGrp="1"/>
          </p:cNvSpPr>
          <p:nvPr>
            <p:ph type="title"/>
          </p:nvPr>
        </p:nvSpPr>
        <p:spPr/>
        <p:txBody>
          <a:bodyPr/>
          <a:lstStyle/>
          <a:p>
            <a:r>
              <a:rPr lang="ja-JP" altLang="en-US" dirty="0">
                <a:solidFill>
                  <a:srgbClr val="31859C"/>
                </a:solidFill>
              </a:rPr>
              <a:t>ナガレ</a:t>
            </a:r>
            <a:endParaRPr lang="ko-KR" altLang="en-US" dirty="0">
              <a:solidFill>
                <a:srgbClr val="31859C"/>
              </a:solidFill>
            </a:endParaRPr>
          </a:p>
        </p:txBody>
      </p:sp>
      <p:sp>
        <p:nvSpPr>
          <p:cNvPr id="12" name="Content Placeholder 11"/>
          <p:cNvSpPr>
            <a:spLocks noGrp="1"/>
          </p:cNvSpPr>
          <p:nvPr>
            <p:ph idx="1"/>
          </p:nvPr>
        </p:nvSpPr>
        <p:spPr/>
        <p:txBody>
          <a:bodyPr/>
          <a:lstStyle/>
          <a:p>
            <a:pPr algn="ctr"/>
            <a:r>
              <a:rPr lang="ja-JP" altLang="en-US" b="1" dirty="0">
                <a:solidFill>
                  <a:schemeClr val="tx1"/>
                </a:solidFill>
                <a:latin typeface="Arial" pitchFamily="34" charset="0"/>
                <a:cs typeface="Arial" pitchFamily="34" charset="0"/>
              </a:rPr>
              <a:t>通帳を写ったカラー写真</a:t>
            </a:r>
            <a:endParaRPr lang="en-US" altLang="ko-KR" b="1" dirty="0">
              <a:solidFill>
                <a:schemeClr val="tx1"/>
              </a:solidFill>
              <a:latin typeface="Arial" pitchFamily="34" charset="0"/>
              <a:cs typeface="Arial" pitchFamily="34" charset="0"/>
            </a:endParaRPr>
          </a:p>
        </p:txBody>
      </p:sp>
      <p:sp>
        <p:nvSpPr>
          <p:cNvPr id="9" name="Content Placeholder 11"/>
          <p:cNvSpPr>
            <a:spLocks noGrp="1"/>
          </p:cNvSpPr>
          <p:nvPr>
            <p:ph idx="1"/>
          </p:nvPr>
        </p:nvSpPr>
        <p:spPr>
          <a:xfrm>
            <a:off x="2123728" y="2204864"/>
            <a:ext cx="6563072" cy="460648"/>
          </a:xfrm>
        </p:spPr>
        <p:txBody>
          <a:bodyPr/>
          <a:lstStyle/>
          <a:p>
            <a:pPr algn="ctr"/>
            <a:r>
              <a:rPr lang="ja-JP" altLang="en-US" b="1" dirty="0">
                <a:solidFill>
                  <a:schemeClr val="tx1"/>
                </a:solidFill>
                <a:latin typeface="Arial" pitchFamily="34" charset="0"/>
                <a:cs typeface="Arial" pitchFamily="34" charset="0"/>
              </a:rPr>
              <a:t>通帳内容部分だけのカラー写真</a:t>
            </a:r>
            <a:endParaRPr lang="en-US" altLang="ko-KR" b="1" dirty="0">
              <a:solidFill>
                <a:schemeClr val="tx1"/>
              </a:solidFill>
              <a:latin typeface="Arial" pitchFamily="34" charset="0"/>
              <a:cs typeface="Arial" pitchFamily="34" charset="0"/>
            </a:endParaRPr>
          </a:p>
        </p:txBody>
      </p:sp>
      <p:sp>
        <p:nvSpPr>
          <p:cNvPr id="10" name="Content Placeholder 11"/>
          <p:cNvSpPr>
            <a:spLocks noGrp="1"/>
          </p:cNvSpPr>
          <p:nvPr>
            <p:ph idx="1"/>
          </p:nvPr>
        </p:nvSpPr>
        <p:spPr>
          <a:xfrm>
            <a:off x="2123728" y="3140968"/>
            <a:ext cx="6563072" cy="460648"/>
          </a:xfrm>
        </p:spPr>
        <p:txBody>
          <a:bodyPr/>
          <a:lstStyle/>
          <a:p>
            <a:pPr algn="ctr"/>
            <a:r>
              <a:rPr lang="en-US" altLang="ja-JP" b="1" dirty="0" err="1">
                <a:solidFill>
                  <a:schemeClr val="tx1"/>
                </a:solidFill>
                <a:latin typeface="Arial" pitchFamily="34" charset="0"/>
                <a:cs typeface="Arial" pitchFamily="34" charset="0"/>
              </a:rPr>
              <a:t>Json</a:t>
            </a:r>
            <a:r>
              <a:rPr lang="ja-JP" altLang="en-US" b="1" dirty="0">
                <a:solidFill>
                  <a:schemeClr val="tx1"/>
                </a:solidFill>
                <a:latin typeface="Arial" pitchFamily="34" charset="0"/>
                <a:cs typeface="Arial" pitchFamily="34" charset="0"/>
              </a:rPr>
              <a:t>形式のデータ</a:t>
            </a:r>
            <a:endParaRPr lang="en-US" altLang="ko-KR" b="1" dirty="0">
              <a:solidFill>
                <a:schemeClr val="tx1"/>
              </a:solidFill>
              <a:latin typeface="Arial" pitchFamily="34" charset="0"/>
              <a:cs typeface="Arial" pitchFamily="34" charset="0"/>
            </a:endParaRPr>
          </a:p>
        </p:txBody>
      </p:sp>
      <p:sp>
        <p:nvSpPr>
          <p:cNvPr id="15" name="Content Placeholder 11"/>
          <p:cNvSpPr>
            <a:spLocks noGrp="1"/>
          </p:cNvSpPr>
          <p:nvPr>
            <p:ph idx="1"/>
          </p:nvPr>
        </p:nvSpPr>
        <p:spPr>
          <a:xfrm>
            <a:off x="2123728" y="4077072"/>
            <a:ext cx="6563072" cy="460648"/>
          </a:xfrm>
        </p:spPr>
        <p:txBody>
          <a:bodyPr/>
          <a:lstStyle/>
          <a:p>
            <a:pPr algn="ctr"/>
            <a:r>
              <a:rPr lang="en-US" altLang="ja-JP" b="1" dirty="0">
                <a:solidFill>
                  <a:schemeClr val="tx1"/>
                </a:solidFill>
                <a:latin typeface="Arial" pitchFamily="34" charset="0"/>
                <a:cs typeface="Arial" pitchFamily="34" charset="0"/>
              </a:rPr>
              <a:t>Excel</a:t>
            </a:r>
            <a:r>
              <a:rPr lang="ja-JP" altLang="en-US" b="1" dirty="0">
                <a:solidFill>
                  <a:schemeClr val="tx1"/>
                </a:solidFill>
                <a:latin typeface="Arial" pitchFamily="34" charset="0"/>
                <a:cs typeface="Arial" pitchFamily="34" charset="0"/>
              </a:rPr>
              <a:t>ファイル</a:t>
            </a:r>
            <a:endParaRPr lang="en-US" altLang="ko-KR" b="1" dirty="0">
              <a:solidFill>
                <a:schemeClr val="tx1"/>
              </a:solidFill>
              <a:latin typeface="Arial" pitchFamily="34" charset="0"/>
              <a:cs typeface="Arial" pitchFamily="34" charset="0"/>
            </a:endParaRPr>
          </a:p>
        </p:txBody>
      </p:sp>
      <p:sp>
        <p:nvSpPr>
          <p:cNvPr id="16" name="Content Placeholder 11"/>
          <p:cNvSpPr>
            <a:spLocks noGrp="1"/>
          </p:cNvSpPr>
          <p:nvPr>
            <p:ph idx="1"/>
          </p:nvPr>
        </p:nvSpPr>
        <p:spPr>
          <a:xfrm>
            <a:off x="2123728" y="5085184"/>
            <a:ext cx="6563072" cy="460648"/>
          </a:xfrm>
        </p:spPr>
        <p:txBody>
          <a:bodyPr/>
          <a:lstStyle/>
          <a:p>
            <a:pPr algn="ctr"/>
            <a:r>
              <a:rPr lang="ja-JP" altLang="en-US" b="1" dirty="0">
                <a:solidFill>
                  <a:srgbClr val="7030A0"/>
                </a:solidFill>
                <a:latin typeface="Arial" pitchFamily="34" charset="0"/>
                <a:cs typeface="Arial" pitchFamily="34" charset="0"/>
              </a:rPr>
              <a:t>・・・</a:t>
            </a:r>
            <a:endParaRPr lang="en-US" altLang="ko-KR" b="1" dirty="0">
              <a:solidFill>
                <a:srgbClr val="7030A0"/>
              </a:solidFill>
              <a:latin typeface="Arial" pitchFamily="34" charset="0"/>
              <a:cs typeface="Arial" pitchFamily="34" charset="0"/>
            </a:endParaRPr>
          </a:p>
        </p:txBody>
      </p:sp>
      <p:cxnSp>
        <p:nvCxnSpPr>
          <p:cNvPr id="5" name="直線矢印コネクタ 4"/>
          <p:cNvCxnSpPr>
            <a:stCxn id="12" idx="2"/>
            <a:endCxn id="9" idx="0"/>
          </p:cNvCxnSpPr>
          <p:nvPr/>
        </p:nvCxnSpPr>
        <p:spPr>
          <a:xfrm>
            <a:off x="5405264" y="1729408"/>
            <a:ext cx="0" cy="475456"/>
          </a:xfrm>
          <a:prstGeom prst="straightConnector1">
            <a:avLst/>
          </a:prstGeom>
          <a:ln>
            <a:solidFill>
              <a:srgbClr val="31859C"/>
            </a:solidFill>
            <a:tailEnd type="arrow"/>
          </a:ln>
        </p:spPr>
        <p:style>
          <a:lnRef idx="3">
            <a:schemeClr val="dk1"/>
          </a:lnRef>
          <a:fillRef idx="0">
            <a:schemeClr val="dk1"/>
          </a:fillRef>
          <a:effectRef idx="2">
            <a:schemeClr val="dk1"/>
          </a:effectRef>
          <a:fontRef idx="minor">
            <a:schemeClr val="tx1"/>
          </a:fontRef>
        </p:style>
      </p:cxnSp>
      <p:cxnSp>
        <p:nvCxnSpPr>
          <p:cNvPr id="18" name="直線矢印コネクタ 17"/>
          <p:cNvCxnSpPr>
            <a:stCxn id="9" idx="2"/>
            <a:endCxn id="10" idx="0"/>
          </p:cNvCxnSpPr>
          <p:nvPr/>
        </p:nvCxnSpPr>
        <p:spPr>
          <a:xfrm>
            <a:off x="5405264" y="2665512"/>
            <a:ext cx="0" cy="475456"/>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cxnSp>
        <p:nvCxnSpPr>
          <p:cNvPr id="20" name="直線矢印コネクタ 19"/>
          <p:cNvCxnSpPr>
            <a:stCxn id="10" idx="2"/>
            <a:endCxn id="15" idx="0"/>
          </p:cNvCxnSpPr>
          <p:nvPr/>
        </p:nvCxnSpPr>
        <p:spPr>
          <a:xfrm>
            <a:off x="5405264" y="3601616"/>
            <a:ext cx="0" cy="475456"/>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cxnSp>
        <p:nvCxnSpPr>
          <p:cNvPr id="24" name="直線矢印コネクタ 23"/>
          <p:cNvCxnSpPr>
            <a:stCxn id="15" idx="2"/>
            <a:endCxn id="16" idx="0"/>
          </p:cNvCxnSpPr>
          <p:nvPr/>
        </p:nvCxnSpPr>
        <p:spPr>
          <a:xfrm>
            <a:off x="5405264" y="4537720"/>
            <a:ext cx="0" cy="547464"/>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sp>
        <p:nvSpPr>
          <p:cNvPr id="26" name="Content Placeholder 11"/>
          <p:cNvSpPr>
            <a:spLocks noGrp="1"/>
          </p:cNvSpPr>
          <p:nvPr>
            <p:ph idx="1"/>
          </p:nvPr>
        </p:nvSpPr>
        <p:spPr>
          <a:xfrm>
            <a:off x="1187624" y="1700808"/>
            <a:ext cx="6563072" cy="460648"/>
          </a:xfrm>
        </p:spPr>
        <p:txBody>
          <a:bodyPr/>
          <a:lstStyle/>
          <a:p>
            <a:pPr algn="ctr"/>
            <a:r>
              <a:rPr lang="ja-JP" altLang="en-US" b="1" dirty="0">
                <a:solidFill>
                  <a:srgbClr val="FF0000"/>
                </a:solidFill>
              </a:rPr>
              <a:t>画像の前処理</a:t>
            </a:r>
            <a:endParaRPr lang="en-US" altLang="ko-KR" b="1" dirty="0">
              <a:solidFill>
                <a:srgbClr val="FF0000"/>
              </a:solidFill>
              <a:latin typeface="Arial" pitchFamily="34" charset="0"/>
              <a:cs typeface="Arial" pitchFamily="34" charset="0"/>
            </a:endParaRPr>
          </a:p>
        </p:txBody>
      </p:sp>
      <p:sp>
        <p:nvSpPr>
          <p:cNvPr id="29" name="Content Placeholder 11"/>
          <p:cNvSpPr>
            <a:spLocks noGrp="1"/>
          </p:cNvSpPr>
          <p:nvPr>
            <p:ph idx="1"/>
          </p:nvPr>
        </p:nvSpPr>
        <p:spPr>
          <a:xfrm>
            <a:off x="1187624" y="2665512"/>
            <a:ext cx="6563072" cy="460648"/>
          </a:xfrm>
        </p:spPr>
        <p:txBody>
          <a:bodyPr/>
          <a:lstStyle/>
          <a:p>
            <a:pPr algn="ctr"/>
            <a:r>
              <a:rPr lang="en-US" altLang="ja-JP" b="1" dirty="0">
                <a:solidFill>
                  <a:srgbClr val="92D050"/>
                </a:solidFill>
                <a:latin typeface="Arial" pitchFamily="34" charset="0"/>
                <a:cs typeface="Arial" pitchFamily="34" charset="0"/>
              </a:rPr>
              <a:t>OCR</a:t>
            </a:r>
            <a:r>
              <a:rPr lang="ja-JP" altLang="en-US" b="1" dirty="0">
                <a:solidFill>
                  <a:srgbClr val="92D050"/>
                </a:solidFill>
                <a:latin typeface="Arial" pitchFamily="34" charset="0"/>
                <a:cs typeface="Arial" pitchFamily="34" charset="0"/>
              </a:rPr>
              <a:t>文字認識</a:t>
            </a:r>
            <a:endParaRPr lang="en-US" altLang="ko-KR" b="1" dirty="0">
              <a:solidFill>
                <a:srgbClr val="92D050"/>
              </a:solidFill>
              <a:latin typeface="Arial" pitchFamily="34" charset="0"/>
              <a:cs typeface="Arial" pitchFamily="34" charset="0"/>
            </a:endParaRPr>
          </a:p>
        </p:txBody>
      </p:sp>
      <p:sp>
        <p:nvSpPr>
          <p:cNvPr id="32" name="Content Placeholder 11"/>
          <p:cNvSpPr>
            <a:spLocks noGrp="1"/>
          </p:cNvSpPr>
          <p:nvPr>
            <p:ph idx="1"/>
          </p:nvPr>
        </p:nvSpPr>
        <p:spPr>
          <a:xfrm>
            <a:off x="1187624" y="3593942"/>
            <a:ext cx="6563072" cy="460648"/>
          </a:xfrm>
        </p:spPr>
        <p:txBody>
          <a:bodyPr/>
          <a:lstStyle/>
          <a:p>
            <a:pPr algn="ctr"/>
            <a:r>
              <a:rPr lang="ja-JP" altLang="en-US" b="1" dirty="0">
                <a:solidFill>
                  <a:srgbClr val="00B0F0"/>
                </a:solidFill>
                <a:latin typeface="Arial" pitchFamily="34" charset="0"/>
                <a:cs typeface="Arial" pitchFamily="34" charset="0"/>
              </a:rPr>
              <a:t>データ処理①</a:t>
            </a:r>
            <a:endParaRPr lang="en-US" altLang="ko-KR" b="1" dirty="0">
              <a:solidFill>
                <a:srgbClr val="00B0F0"/>
              </a:solidFill>
              <a:latin typeface="Arial" pitchFamily="34" charset="0"/>
              <a:cs typeface="Arial" pitchFamily="34" charset="0"/>
            </a:endParaRPr>
          </a:p>
        </p:txBody>
      </p:sp>
      <p:sp>
        <p:nvSpPr>
          <p:cNvPr id="35" name="Content Placeholder 11"/>
          <p:cNvSpPr>
            <a:spLocks noGrp="1"/>
          </p:cNvSpPr>
          <p:nvPr>
            <p:ph idx="1"/>
          </p:nvPr>
        </p:nvSpPr>
        <p:spPr>
          <a:xfrm>
            <a:off x="1187624" y="4537720"/>
            <a:ext cx="6563072" cy="460648"/>
          </a:xfrm>
        </p:spPr>
        <p:txBody>
          <a:bodyPr/>
          <a:lstStyle/>
          <a:p>
            <a:pPr algn="ctr"/>
            <a:r>
              <a:rPr lang="ja-JP" altLang="en-US" b="1" dirty="0">
                <a:solidFill>
                  <a:srgbClr val="FFC000"/>
                </a:solidFill>
                <a:latin typeface="Arial" pitchFamily="34" charset="0"/>
                <a:cs typeface="Arial" pitchFamily="34" charset="0"/>
              </a:rPr>
              <a:t>自然言語処理</a:t>
            </a:r>
            <a:endParaRPr lang="en-US" altLang="ko-KR" b="1" dirty="0">
              <a:solidFill>
                <a:srgbClr val="FFC000"/>
              </a:solidFill>
              <a:latin typeface="Arial" pitchFamily="34" charset="0"/>
              <a:cs typeface="Arial" pitchFamily="34" charset="0"/>
            </a:endParaRPr>
          </a:p>
        </p:txBody>
      </p:sp>
      <p:sp>
        <p:nvSpPr>
          <p:cNvPr id="37" name="Content Placeholder 11"/>
          <p:cNvSpPr>
            <a:spLocks noGrp="1"/>
          </p:cNvSpPr>
          <p:nvPr>
            <p:ph idx="1"/>
          </p:nvPr>
        </p:nvSpPr>
        <p:spPr>
          <a:xfrm>
            <a:off x="2123728" y="6093296"/>
            <a:ext cx="6563072" cy="460648"/>
          </a:xfrm>
        </p:spPr>
        <p:txBody>
          <a:bodyPr/>
          <a:lstStyle/>
          <a:p>
            <a:pPr algn="ctr"/>
            <a:r>
              <a:rPr lang="ja-JP" altLang="en-US" b="1" dirty="0">
                <a:solidFill>
                  <a:schemeClr val="tx1"/>
                </a:solidFill>
                <a:latin typeface="Arial" pitchFamily="34" charset="0"/>
                <a:cs typeface="Arial" pitchFamily="34" charset="0"/>
              </a:rPr>
              <a:t>総勘定元帳</a:t>
            </a:r>
            <a:endParaRPr lang="en-US" altLang="ko-KR" b="1" dirty="0">
              <a:solidFill>
                <a:schemeClr val="tx1"/>
              </a:solidFill>
              <a:latin typeface="Arial" pitchFamily="34" charset="0"/>
              <a:cs typeface="Arial" pitchFamily="34" charset="0"/>
            </a:endParaRPr>
          </a:p>
        </p:txBody>
      </p:sp>
      <p:cxnSp>
        <p:nvCxnSpPr>
          <p:cNvPr id="39" name="直線矢印コネクタ 38"/>
          <p:cNvCxnSpPr>
            <a:stCxn id="16" idx="2"/>
            <a:endCxn id="37" idx="0"/>
          </p:cNvCxnSpPr>
          <p:nvPr/>
        </p:nvCxnSpPr>
        <p:spPr>
          <a:xfrm>
            <a:off x="5405264" y="5545832"/>
            <a:ext cx="0" cy="547464"/>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sp>
        <p:nvSpPr>
          <p:cNvPr id="40" name="Content Placeholder 11"/>
          <p:cNvSpPr>
            <a:spLocks noGrp="1"/>
          </p:cNvSpPr>
          <p:nvPr>
            <p:ph idx="1"/>
          </p:nvPr>
        </p:nvSpPr>
        <p:spPr>
          <a:xfrm>
            <a:off x="1187624" y="5536253"/>
            <a:ext cx="6563072" cy="460648"/>
          </a:xfrm>
        </p:spPr>
        <p:txBody>
          <a:bodyPr/>
          <a:lstStyle/>
          <a:p>
            <a:pPr algn="ctr"/>
            <a:r>
              <a:rPr lang="ja-JP" altLang="en-US" b="1" dirty="0">
                <a:solidFill>
                  <a:srgbClr val="00B0F0"/>
                </a:solidFill>
                <a:latin typeface="Arial" pitchFamily="34" charset="0"/>
                <a:cs typeface="Arial" pitchFamily="34" charset="0"/>
              </a:rPr>
              <a:t>データ処理②</a:t>
            </a:r>
            <a:endParaRPr lang="en-US" altLang="ko-KR" b="1" dirty="0">
              <a:solidFill>
                <a:srgbClr val="00B0F0"/>
              </a:solidFill>
              <a:latin typeface="Arial" pitchFamily="34" charset="0"/>
              <a:cs typeface="Arial" pitchFamily="34" charset="0"/>
            </a:endParaRPr>
          </a:p>
        </p:txBody>
      </p:sp>
      <p:sp>
        <p:nvSpPr>
          <p:cNvPr id="44" name="角丸四角形 43"/>
          <p:cNvSpPr/>
          <p:nvPr/>
        </p:nvSpPr>
        <p:spPr>
          <a:xfrm>
            <a:off x="3635896" y="2248272"/>
            <a:ext cx="3528392"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角丸四角形 44"/>
          <p:cNvSpPr/>
          <p:nvPr/>
        </p:nvSpPr>
        <p:spPr>
          <a:xfrm>
            <a:off x="4283968" y="3184376"/>
            <a:ext cx="2232248"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4306399" y="4120480"/>
            <a:ext cx="2232248"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p:cNvSpPr/>
          <p:nvPr/>
        </p:nvSpPr>
        <p:spPr>
          <a:xfrm>
            <a:off x="4306399" y="5136717"/>
            <a:ext cx="2232248"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p:cNvSpPr/>
          <p:nvPr/>
        </p:nvSpPr>
        <p:spPr>
          <a:xfrm>
            <a:off x="4306399" y="6136704"/>
            <a:ext cx="2232248" cy="3886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
        <p:nvSpPr>
          <p:cNvPr id="2" name="左中かっこ 1"/>
          <p:cNvSpPr/>
          <p:nvPr/>
        </p:nvSpPr>
        <p:spPr>
          <a:xfrm>
            <a:off x="2987824" y="1340768"/>
            <a:ext cx="288032" cy="295232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3" name="テキスト ボックス 2"/>
          <p:cNvSpPr txBox="1"/>
          <p:nvPr/>
        </p:nvSpPr>
        <p:spPr>
          <a:xfrm>
            <a:off x="2293482" y="2071700"/>
            <a:ext cx="492443" cy="1634480"/>
          </a:xfrm>
          <a:prstGeom prst="rect">
            <a:avLst/>
          </a:prstGeom>
          <a:noFill/>
        </p:spPr>
        <p:txBody>
          <a:bodyPr vert="eaVert" wrap="square" rtlCol="0">
            <a:spAutoFit/>
          </a:bodyPr>
          <a:lstStyle/>
          <a:p>
            <a:r>
              <a:rPr lang="ja-JP" altLang="en-US" sz="2000" dirty="0">
                <a:latin typeface="Arial" pitchFamily="34" charset="0"/>
                <a:cs typeface="Arial" pitchFamily="34" charset="0"/>
              </a:rPr>
              <a:t>今の開発内容</a:t>
            </a:r>
          </a:p>
        </p:txBody>
      </p:sp>
    </p:spTree>
    <p:extLst>
      <p:ext uri="{BB962C8B-B14F-4D97-AF65-F5344CB8AC3E}">
        <p14:creationId xmlns:p14="http://schemas.microsoft.com/office/powerpoint/2010/main" val="365967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12" name="Content Placeholder 11"/>
          <p:cNvSpPr>
            <a:spLocks noGrp="1"/>
          </p:cNvSpPr>
          <p:nvPr>
            <p:ph idx="1"/>
          </p:nvPr>
        </p:nvSpPr>
        <p:spPr/>
        <p:txBody>
          <a:bodyPr/>
          <a:lstStyle/>
          <a:p>
            <a:r>
              <a:rPr lang="ja-JP" altLang="en-US" b="1" dirty="0"/>
              <a:t>目的：カラー写真から</a:t>
            </a:r>
            <a:r>
              <a:rPr lang="ja-JP" altLang="en-US" b="1" dirty="0">
                <a:solidFill>
                  <a:schemeClr val="tx1"/>
                </a:solidFill>
                <a:latin typeface="Arial" pitchFamily="34" charset="0"/>
                <a:cs typeface="Arial" pitchFamily="34" charset="0"/>
              </a:rPr>
              <a:t>通帳内容部分</a:t>
            </a:r>
            <a:r>
              <a:rPr lang="ja-JP" altLang="en-US" b="1" dirty="0">
                <a:solidFill>
                  <a:srgbClr val="31859C"/>
                </a:solidFill>
                <a:latin typeface="Arial" pitchFamily="34" charset="0"/>
                <a:cs typeface="Arial" pitchFamily="34" charset="0"/>
              </a:rPr>
              <a:t>を切り取る</a:t>
            </a:r>
            <a:r>
              <a:rPr lang="ja-JP" altLang="en-US" b="1" dirty="0">
                <a:solidFill>
                  <a:srgbClr val="31859C"/>
                </a:solidFill>
              </a:rPr>
              <a:t>　</a:t>
            </a:r>
            <a:r>
              <a:rPr lang="ja-JP" altLang="en-US" b="1" dirty="0"/>
              <a:t>　</a:t>
            </a:r>
          </a:p>
        </p:txBody>
      </p:sp>
      <p:sp>
        <p:nvSpPr>
          <p:cNvPr id="2" name="コンテンツ プレースホルダー 1"/>
          <p:cNvSpPr>
            <a:spLocks noGrp="1"/>
          </p:cNvSpPr>
          <p:nvPr>
            <p:ph idx="10"/>
          </p:nvPr>
        </p:nvSpPr>
        <p:spPr/>
        <p:txBody>
          <a:bodyPr/>
          <a:lstStyle/>
          <a:p>
            <a:r>
              <a:rPr lang="en-US" altLang="zh-CN" sz="1600" dirty="0">
                <a:solidFill>
                  <a:schemeClr val="tx1"/>
                </a:solidFill>
                <a:latin typeface="Arial" pitchFamily="34" charset="0"/>
                <a:cs typeface="Arial" pitchFamily="34" charset="0"/>
              </a:rPr>
              <a:t>OCR</a:t>
            </a:r>
            <a:r>
              <a:rPr lang="ja-JP" altLang="en-US" sz="1600" dirty="0">
                <a:solidFill>
                  <a:schemeClr val="tx1"/>
                </a:solidFill>
                <a:latin typeface="Arial" pitchFamily="34" charset="0"/>
                <a:cs typeface="Arial" pitchFamily="34" charset="0"/>
              </a:rPr>
              <a:t>識別の精度を高めるために、画像処理を行って元の画像を処理する。</a:t>
            </a:r>
            <a:endParaRPr lang="en-US" altLang="zh-CN" sz="1600" dirty="0">
              <a:solidFill>
                <a:schemeClr val="tx1"/>
              </a:solidFill>
              <a:latin typeface="Arial" pitchFamily="34" charset="0"/>
              <a:cs typeface="Arial" pitchFamily="34" charset="0"/>
            </a:endParaRPr>
          </a:p>
          <a:p>
            <a:endParaRPr lang="en-US" altLang="zh-CN" dirty="0">
              <a:latin typeface="Arial" pitchFamily="34" charset="0"/>
              <a:cs typeface="Arial" pitchFamily="34" charset="0"/>
            </a:endParaRPr>
          </a:p>
          <a:p>
            <a:r>
              <a:rPr lang="en-US" altLang="zh-CN" sz="1800" b="1" dirty="0">
                <a:solidFill>
                  <a:schemeClr val="tx1"/>
                </a:solidFill>
                <a:latin typeface="Arial" pitchFamily="34" charset="0"/>
                <a:cs typeface="Arial" pitchFamily="34" charset="0"/>
              </a:rPr>
              <a:t>Tasks :</a:t>
            </a:r>
            <a:endParaRPr lang="en-US" altLang="ja-JP" sz="1800" b="1" dirty="0">
              <a:solidFill>
                <a:schemeClr val="tx1"/>
              </a:solidFill>
              <a:latin typeface="Arial" pitchFamily="34" charset="0"/>
              <a:cs typeface="Arial" pitchFamily="34" charset="0"/>
            </a:endParaRPr>
          </a:p>
          <a:p>
            <a:r>
              <a:rPr lang="ja-JP" altLang="en-US" sz="1800" dirty="0">
                <a:solidFill>
                  <a:schemeClr val="tx1"/>
                </a:solidFill>
                <a:latin typeface="HGS明朝B" pitchFamily="18" charset="-128"/>
                <a:ea typeface="HGS明朝B" pitchFamily="18" charset="-128"/>
                <a:cs typeface="Arial" pitchFamily="34" charset="0"/>
              </a:rPr>
              <a:t>・</a:t>
            </a:r>
            <a:r>
              <a:rPr lang="ja-JP" altLang="en-US" sz="1800" dirty="0">
                <a:solidFill>
                  <a:schemeClr val="tx1"/>
                </a:solidFill>
                <a:latin typeface="Arial" pitchFamily="34" charset="0"/>
                <a:cs typeface="Arial" pitchFamily="34" charset="0"/>
              </a:rPr>
              <a:t>コントラストを強調する</a:t>
            </a:r>
            <a:endParaRPr lang="en-US" altLang="ja-JP" sz="1800" dirty="0">
              <a:solidFill>
                <a:schemeClr val="tx1"/>
              </a:solidFill>
              <a:latin typeface="Arial" pitchFamily="34" charset="0"/>
              <a:cs typeface="Arial" pitchFamily="34" charset="0"/>
            </a:endParaRPr>
          </a:p>
          <a:p>
            <a:r>
              <a:rPr lang="ja-JP" altLang="en-US" sz="1800" dirty="0">
                <a:solidFill>
                  <a:schemeClr val="tx1"/>
                </a:solidFill>
                <a:latin typeface="HGS明朝B" pitchFamily="18" charset="-128"/>
                <a:ea typeface="HGS明朝B" pitchFamily="18" charset="-128"/>
                <a:cs typeface="Arial" pitchFamily="34" charset="0"/>
              </a:rPr>
              <a:t>・</a:t>
            </a:r>
            <a:r>
              <a:rPr lang="ja-JP" altLang="en-US" sz="1800" dirty="0">
                <a:solidFill>
                  <a:schemeClr val="tx1"/>
                </a:solidFill>
                <a:latin typeface="Arial" pitchFamily="34" charset="0"/>
                <a:cs typeface="Arial" pitchFamily="34" charset="0"/>
              </a:rPr>
              <a:t>通帳の内容を切り取る</a:t>
            </a:r>
          </a:p>
          <a:p>
            <a:r>
              <a:rPr lang="ja-JP" altLang="en-US" sz="1800" dirty="0">
                <a:solidFill>
                  <a:schemeClr val="tx1"/>
                </a:solidFill>
                <a:latin typeface="HGS明朝B" pitchFamily="18" charset="-128"/>
                <a:ea typeface="HGS明朝B" pitchFamily="18" charset="-128"/>
                <a:cs typeface="Arial" pitchFamily="34" charset="0"/>
              </a:rPr>
              <a:t>・</a:t>
            </a:r>
            <a:r>
              <a:rPr lang="ja-JP" altLang="en-US" sz="1800" dirty="0">
                <a:solidFill>
                  <a:schemeClr val="tx1"/>
                </a:solidFill>
                <a:latin typeface="Arial" pitchFamily="34" charset="0"/>
                <a:cs typeface="Arial" pitchFamily="34" charset="0"/>
              </a:rPr>
              <a:t>傾きを補正する</a:t>
            </a:r>
          </a:p>
          <a:p>
            <a:r>
              <a:rPr lang="ja-JP" altLang="en-US" sz="1800" dirty="0">
                <a:solidFill>
                  <a:schemeClr val="tx1"/>
                </a:solidFill>
                <a:latin typeface="HGS明朝B" pitchFamily="18" charset="-128"/>
                <a:ea typeface="HGS明朝B" pitchFamily="18" charset="-128"/>
                <a:cs typeface="Arial" pitchFamily="34" charset="0"/>
              </a:rPr>
              <a:t>・</a:t>
            </a:r>
            <a:r>
              <a:rPr lang="ja-JP" altLang="en-US" sz="1800" dirty="0">
                <a:solidFill>
                  <a:schemeClr val="tx1"/>
                </a:solidFill>
                <a:latin typeface="Arial" pitchFamily="34" charset="0"/>
                <a:cs typeface="Arial" pitchFamily="34" charset="0"/>
              </a:rPr>
              <a:t>裏写りを軽減する</a:t>
            </a:r>
            <a:endParaRPr lang="en-US" altLang="ja-JP" sz="1800" dirty="0">
              <a:solidFill>
                <a:schemeClr val="tx1"/>
              </a:solidFill>
              <a:latin typeface="Arial" pitchFamily="34" charset="0"/>
              <a:cs typeface="Arial" pitchFamily="34" charset="0"/>
            </a:endParaRPr>
          </a:p>
          <a:p>
            <a:r>
              <a:rPr lang="ja-JP" altLang="en-US" sz="1800" dirty="0">
                <a:solidFill>
                  <a:schemeClr val="tx1"/>
                </a:solidFill>
                <a:latin typeface="HGS明朝B" pitchFamily="18" charset="-128"/>
                <a:ea typeface="HGS明朝B" pitchFamily="18" charset="-128"/>
                <a:cs typeface="Arial" pitchFamily="34" charset="0"/>
              </a:rPr>
              <a:t>・</a:t>
            </a:r>
            <a:r>
              <a:rPr lang="en-US" altLang="ja-JP" sz="1800" dirty="0">
                <a:solidFill>
                  <a:schemeClr val="tx1"/>
                </a:solidFill>
                <a:latin typeface="HGS明朝B" pitchFamily="18" charset="-128"/>
                <a:ea typeface="HGS明朝B" pitchFamily="18" charset="-128"/>
                <a:cs typeface="Arial" pitchFamily="34" charset="0"/>
              </a:rPr>
              <a:t>…</a:t>
            </a:r>
            <a:endParaRPr lang="ja-JP" altLang="en-US" sz="1800" dirty="0">
              <a:solidFill>
                <a:schemeClr val="tx1"/>
              </a:solidFill>
              <a:latin typeface="HGS明朝B" pitchFamily="18" charset="-128"/>
              <a:ea typeface="HGS明朝B" pitchFamily="18" charset="-128"/>
              <a:cs typeface="Arial" pitchFamily="34" charset="0"/>
            </a:endParaRPr>
          </a:p>
        </p:txBody>
      </p:sp>
      <p:sp>
        <p:nvSpPr>
          <p:cNvPr id="7"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75681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12" name="Content Placeholder 11"/>
          <p:cNvSpPr>
            <a:spLocks noGrp="1"/>
          </p:cNvSpPr>
          <p:nvPr>
            <p:ph idx="1"/>
          </p:nvPr>
        </p:nvSpPr>
        <p:spPr/>
        <p:txBody>
          <a:bodyPr/>
          <a:lstStyle/>
          <a:p>
            <a:r>
              <a:rPr lang="ja-JP" altLang="en-US" b="1" dirty="0"/>
              <a:t>目的：カラー写真から</a:t>
            </a:r>
            <a:r>
              <a:rPr lang="ja-JP" altLang="en-US" b="1" dirty="0">
                <a:solidFill>
                  <a:schemeClr val="tx1"/>
                </a:solidFill>
                <a:latin typeface="Arial" pitchFamily="34" charset="0"/>
                <a:cs typeface="Arial" pitchFamily="34" charset="0"/>
              </a:rPr>
              <a:t>通帳内容部分</a:t>
            </a:r>
            <a:r>
              <a:rPr lang="ja-JP" altLang="en-US" b="1" dirty="0">
                <a:solidFill>
                  <a:srgbClr val="31859C"/>
                </a:solidFill>
                <a:latin typeface="Arial" pitchFamily="34" charset="0"/>
                <a:cs typeface="Arial" pitchFamily="34" charset="0"/>
              </a:rPr>
              <a:t>を切り取る</a:t>
            </a:r>
            <a:r>
              <a:rPr lang="ja-JP" altLang="en-US" b="1" dirty="0">
                <a:solidFill>
                  <a:srgbClr val="31859C"/>
                </a:solidFill>
              </a:rPr>
              <a:t>　</a:t>
            </a:r>
            <a:r>
              <a:rPr lang="ja-JP" altLang="en-US" b="1" dirty="0"/>
              <a:t>　</a:t>
            </a:r>
          </a:p>
        </p:txBody>
      </p:sp>
      <p:sp>
        <p:nvSpPr>
          <p:cNvPr id="7" name="正方形/長方形 6"/>
          <p:cNvSpPr/>
          <p:nvPr/>
        </p:nvSpPr>
        <p:spPr>
          <a:xfrm>
            <a:off x="2195736" y="2051356"/>
            <a:ext cx="2270173" cy="369332"/>
          </a:xfrm>
          <a:prstGeom prst="rect">
            <a:avLst/>
          </a:prstGeom>
        </p:spPr>
        <p:txBody>
          <a:bodyPr wrap="none">
            <a:spAutoFit/>
          </a:bodyPr>
          <a:lstStyle/>
          <a:p>
            <a:r>
              <a:rPr lang="ja-JP" altLang="en-US" dirty="0">
                <a:latin typeface="Arial" pitchFamily="34" charset="0"/>
                <a:cs typeface="Arial" pitchFamily="34" charset="0"/>
              </a:rPr>
              <a:t>アルゴリズムの流れ：</a:t>
            </a:r>
            <a:endParaRPr lang="en-US" altLang="ja-JP" dirty="0">
              <a:latin typeface="Arial" pitchFamily="34" charset="0"/>
              <a:cs typeface="Arial" pitchFamily="34" charset="0"/>
            </a:endParaRPr>
          </a:p>
        </p:txBody>
      </p:sp>
      <p:sp>
        <p:nvSpPr>
          <p:cNvPr id="8" name="テキスト ボックス 7"/>
          <p:cNvSpPr txBox="1"/>
          <p:nvPr/>
        </p:nvSpPr>
        <p:spPr>
          <a:xfrm>
            <a:off x="3923928" y="5499909"/>
            <a:ext cx="3168352" cy="276999"/>
          </a:xfrm>
          <a:prstGeom prst="rect">
            <a:avLst/>
          </a:prstGeom>
          <a:noFill/>
        </p:spPr>
        <p:txBody>
          <a:bodyPr wrap="square" rtlCol="0">
            <a:spAutoFit/>
          </a:bodyPr>
          <a:lstStyle/>
          <a:p>
            <a:pPr algn="ctr"/>
            <a:r>
              <a:rPr kumimoji="1" lang="en-US" altLang="zh-CN" sz="1200" dirty="0"/>
              <a:t>Figure 1 </a:t>
            </a:r>
            <a:r>
              <a:rPr lang="en-US" altLang="ja-JP" sz="1200" dirty="0"/>
              <a:t>Process flow diagram</a:t>
            </a:r>
          </a:p>
        </p:txBody>
      </p:sp>
      <p:sp>
        <p:nvSpPr>
          <p:cNvPr id="11"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pic>
        <p:nvPicPr>
          <p:cNvPr id="5" name="コンテンツ プレースホルダー 5">
            <a:extLst>
              <a:ext uri="{FF2B5EF4-FFF2-40B4-BE49-F238E27FC236}">
                <a16:creationId xmlns:a16="http://schemas.microsoft.com/office/drawing/2014/main" id="{908582D9-8E95-46F9-8252-D7A54319F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2764173"/>
            <a:ext cx="6564313" cy="2825067"/>
          </a:xfrm>
          <a:prstGeom prst="rect">
            <a:avLst/>
          </a:prstGeom>
        </p:spPr>
      </p:pic>
      <p:sp>
        <p:nvSpPr>
          <p:cNvPr id="15" name="楕円 14">
            <a:extLst>
              <a:ext uri="{FF2B5EF4-FFF2-40B4-BE49-F238E27FC236}">
                <a16:creationId xmlns:a16="http://schemas.microsoft.com/office/drawing/2014/main" id="{1C716F95-4E2A-40AB-9B51-17F7875E4867}"/>
              </a:ext>
            </a:extLst>
          </p:cNvPr>
          <p:cNvSpPr/>
          <p:nvPr/>
        </p:nvSpPr>
        <p:spPr>
          <a:xfrm>
            <a:off x="5508104" y="2792506"/>
            <a:ext cx="864096"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9EA6493B-C436-432A-A804-EAD096D49B47}"/>
              </a:ext>
            </a:extLst>
          </p:cNvPr>
          <p:cNvSpPr/>
          <p:nvPr/>
        </p:nvSpPr>
        <p:spPr>
          <a:xfrm>
            <a:off x="3131840" y="3744658"/>
            <a:ext cx="864096" cy="864096"/>
          </a:xfrm>
          <a:prstGeom prst="ellipse">
            <a:avLst/>
          </a:prstGeom>
          <a:noFill/>
          <a:ln>
            <a:solidFill>
              <a:srgbClr val="01E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
        <p:nvSpPr>
          <p:cNvPr id="19" name="楕円 18">
            <a:extLst>
              <a:ext uri="{FF2B5EF4-FFF2-40B4-BE49-F238E27FC236}">
                <a16:creationId xmlns:a16="http://schemas.microsoft.com/office/drawing/2014/main" id="{8C201FE2-586E-4087-B058-76C44BBE61BE}"/>
              </a:ext>
            </a:extLst>
          </p:cNvPr>
          <p:cNvSpPr/>
          <p:nvPr/>
        </p:nvSpPr>
        <p:spPr>
          <a:xfrm>
            <a:off x="7812360" y="2388836"/>
            <a:ext cx="205296" cy="2052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624B1FC5-53B6-4C22-81C2-BA9B3247E0ED}"/>
              </a:ext>
            </a:extLst>
          </p:cNvPr>
          <p:cNvSpPr/>
          <p:nvPr/>
        </p:nvSpPr>
        <p:spPr>
          <a:xfrm>
            <a:off x="6473708" y="2371209"/>
            <a:ext cx="205296" cy="205296"/>
          </a:xfrm>
          <a:prstGeom prst="ellipse">
            <a:avLst/>
          </a:prstGeom>
          <a:noFill/>
          <a:ln>
            <a:solidFill>
              <a:srgbClr val="01E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F0"/>
              </a:solidFill>
            </a:endParaRPr>
          </a:p>
        </p:txBody>
      </p:sp>
      <p:sp>
        <p:nvSpPr>
          <p:cNvPr id="23" name="テキスト ボックス 22">
            <a:extLst>
              <a:ext uri="{FF2B5EF4-FFF2-40B4-BE49-F238E27FC236}">
                <a16:creationId xmlns:a16="http://schemas.microsoft.com/office/drawing/2014/main" id="{939312AB-96CA-45C5-B199-0C71B131ED99}"/>
              </a:ext>
            </a:extLst>
          </p:cNvPr>
          <p:cNvSpPr txBox="1"/>
          <p:nvPr/>
        </p:nvSpPr>
        <p:spPr>
          <a:xfrm>
            <a:off x="6723735" y="2373829"/>
            <a:ext cx="936104" cy="230832"/>
          </a:xfrm>
          <a:prstGeom prst="rect">
            <a:avLst/>
          </a:prstGeom>
          <a:noFill/>
        </p:spPr>
        <p:txBody>
          <a:bodyPr wrap="square" rtlCol="0">
            <a:spAutoFit/>
          </a:bodyPr>
          <a:lstStyle/>
          <a:p>
            <a:r>
              <a:rPr kumimoji="1" lang="ja-JP" altLang="en-US" sz="900" dirty="0"/>
              <a:t>時間がかかる</a:t>
            </a:r>
          </a:p>
        </p:txBody>
      </p:sp>
      <p:sp>
        <p:nvSpPr>
          <p:cNvPr id="25" name="テキスト ボックス 24">
            <a:extLst>
              <a:ext uri="{FF2B5EF4-FFF2-40B4-BE49-F238E27FC236}">
                <a16:creationId xmlns:a16="http://schemas.microsoft.com/office/drawing/2014/main" id="{20FCA05C-21F3-4994-9AC2-67C985A3DF07}"/>
              </a:ext>
            </a:extLst>
          </p:cNvPr>
          <p:cNvSpPr txBox="1"/>
          <p:nvPr/>
        </p:nvSpPr>
        <p:spPr>
          <a:xfrm>
            <a:off x="8017656" y="2309319"/>
            <a:ext cx="936104" cy="369332"/>
          </a:xfrm>
          <a:prstGeom prst="rect">
            <a:avLst/>
          </a:prstGeom>
          <a:noFill/>
        </p:spPr>
        <p:txBody>
          <a:bodyPr wrap="square" rtlCol="0">
            <a:spAutoFit/>
          </a:bodyPr>
          <a:lstStyle/>
          <a:p>
            <a:r>
              <a:rPr kumimoji="1" lang="ja-JP" altLang="en-US" sz="900" dirty="0"/>
              <a:t>精度に大きな影響がある</a:t>
            </a:r>
          </a:p>
        </p:txBody>
      </p:sp>
      <p:sp>
        <p:nvSpPr>
          <p:cNvPr id="27" name="楕円 26">
            <a:extLst>
              <a:ext uri="{FF2B5EF4-FFF2-40B4-BE49-F238E27FC236}">
                <a16:creationId xmlns:a16="http://schemas.microsoft.com/office/drawing/2014/main" id="{A18CBDC7-8F9F-43B3-99B4-FB2943E73A21}"/>
              </a:ext>
            </a:extLst>
          </p:cNvPr>
          <p:cNvSpPr/>
          <p:nvPr/>
        </p:nvSpPr>
        <p:spPr>
          <a:xfrm>
            <a:off x="3059832" y="3686963"/>
            <a:ext cx="1008112"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53912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9093" y="3300662"/>
            <a:ext cx="1608422" cy="2144562"/>
          </a:xfrm>
          <a:prstGeom prst="rect">
            <a:avLst/>
          </a:prstGeom>
        </p:spPr>
      </p:pic>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12" name="Content Placeholder 11"/>
          <p:cNvSpPr>
            <a:spLocks noGrp="1"/>
          </p:cNvSpPr>
          <p:nvPr>
            <p:ph idx="1"/>
          </p:nvPr>
        </p:nvSpPr>
        <p:spPr/>
        <p:txBody>
          <a:bodyPr/>
          <a:lstStyle/>
          <a:p>
            <a:r>
              <a:rPr lang="ja-JP" altLang="en-US" b="1" dirty="0"/>
              <a:t>目的：カラー写真から</a:t>
            </a:r>
            <a:r>
              <a:rPr lang="ja-JP" altLang="en-US" b="1" dirty="0">
                <a:solidFill>
                  <a:schemeClr val="tx1"/>
                </a:solidFill>
                <a:latin typeface="Arial" pitchFamily="34" charset="0"/>
                <a:cs typeface="Arial" pitchFamily="34" charset="0"/>
              </a:rPr>
              <a:t>通帳内容部分</a:t>
            </a:r>
            <a:r>
              <a:rPr lang="ja-JP" altLang="en-US" b="1" dirty="0">
                <a:solidFill>
                  <a:srgbClr val="31859C"/>
                </a:solidFill>
                <a:latin typeface="Arial" pitchFamily="34" charset="0"/>
                <a:cs typeface="Arial" pitchFamily="34" charset="0"/>
              </a:rPr>
              <a:t>を切り取る</a:t>
            </a:r>
            <a:r>
              <a:rPr lang="ja-JP" altLang="en-US" b="1" dirty="0">
                <a:solidFill>
                  <a:srgbClr val="31859C"/>
                </a:solidFill>
              </a:rPr>
              <a:t>　</a:t>
            </a:r>
            <a:r>
              <a:rPr lang="ja-JP" altLang="en-US" b="1" dirty="0"/>
              <a:t>　</a:t>
            </a:r>
          </a:p>
        </p:txBody>
      </p:sp>
      <p:sp>
        <p:nvSpPr>
          <p:cNvPr id="7" name="正方形/長方形 6"/>
          <p:cNvSpPr/>
          <p:nvPr/>
        </p:nvSpPr>
        <p:spPr>
          <a:xfrm>
            <a:off x="1895539" y="2132856"/>
            <a:ext cx="998991" cy="369332"/>
          </a:xfrm>
          <a:prstGeom prst="rect">
            <a:avLst/>
          </a:prstGeom>
        </p:spPr>
        <p:txBody>
          <a:bodyPr wrap="none">
            <a:spAutoFit/>
          </a:bodyPr>
          <a:lstStyle/>
          <a:p>
            <a:r>
              <a:rPr lang="ja-JP" altLang="en-US" b="1" dirty="0">
                <a:latin typeface="Arial" pitchFamily="34" charset="0"/>
                <a:cs typeface="Arial" pitchFamily="34" charset="0"/>
              </a:rPr>
              <a:t>処理例：</a:t>
            </a:r>
            <a:endParaRPr lang="en-US" altLang="ja-JP" sz="2000" dirty="0">
              <a:solidFill>
                <a:schemeClr val="accent5">
                  <a:lumMod val="75000"/>
                </a:schemeClr>
              </a:solidFill>
              <a:latin typeface="Arial" pitchFamily="34" charset="0"/>
              <a:cs typeface="Arial" pitchFamily="34" charset="0"/>
            </a:endParaRPr>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6269" y="3132644"/>
            <a:ext cx="1584178" cy="2112236"/>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7704" y="3319088"/>
            <a:ext cx="1580782" cy="2107710"/>
          </a:xfrm>
          <a:prstGeom prst="rect">
            <a:avLst/>
          </a:prstGeom>
        </p:spPr>
      </p:pic>
      <p:pic>
        <p:nvPicPr>
          <p:cNvPr id="32" name="図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2293" y="2985008"/>
            <a:ext cx="1608422" cy="2144562"/>
          </a:xfrm>
          <a:prstGeom prst="rect">
            <a:avLst/>
          </a:prstGeom>
        </p:spPr>
      </p:pic>
      <p:pic>
        <p:nvPicPr>
          <p:cNvPr id="31" name="図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8317" y="2864452"/>
            <a:ext cx="1584178" cy="2112236"/>
          </a:xfrm>
          <a:prstGeom prst="rect">
            <a:avLst/>
          </a:prstGeom>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44" y="2652590"/>
            <a:ext cx="1584180" cy="2112236"/>
          </a:xfrm>
          <a:prstGeom prst="rect">
            <a:avLst/>
          </a:prstGeom>
        </p:spPr>
      </p:pic>
      <p:cxnSp>
        <p:nvCxnSpPr>
          <p:cNvPr id="34" name="直線矢印コネクタ 33"/>
          <p:cNvCxnSpPr>
            <a:stCxn id="10" idx="3"/>
            <a:endCxn id="13" idx="1"/>
          </p:cNvCxnSpPr>
          <p:nvPr/>
        </p:nvCxnSpPr>
        <p:spPr>
          <a:xfrm>
            <a:off x="3488486" y="4372943"/>
            <a:ext cx="630607" cy="0"/>
          </a:xfrm>
          <a:prstGeom prst="straightConnector1">
            <a:avLst/>
          </a:prstGeom>
          <a:ln>
            <a:solidFill>
              <a:srgbClr val="31859C"/>
            </a:solidFill>
            <a:tailEnd type="arrow"/>
          </a:ln>
        </p:spPr>
        <p:style>
          <a:lnRef idx="3">
            <a:schemeClr val="accent5"/>
          </a:lnRef>
          <a:fillRef idx="0">
            <a:schemeClr val="accent5"/>
          </a:fillRef>
          <a:effectRef idx="2">
            <a:schemeClr val="accent5"/>
          </a:effectRef>
          <a:fontRef idx="minor">
            <a:schemeClr val="tx1"/>
          </a:fontRef>
        </p:style>
      </p:cxnSp>
      <p:cxnSp>
        <p:nvCxnSpPr>
          <p:cNvPr id="35" name="直線矢印コネクタ 34"/>
          <p:cNvCxnSpPr/>
          <p:nvPr/>
        </p:nvCxnSpPr>
        <p:spPr>
          <a:xfrm>
            <a:off x="6540724" y="4338720"/>
            <a:ext cx="630607" cy="0"/>
          </a:xfrm>
          <a:prstGeom prst="straightConnector1">
            <a:avLst/>
          </a:prstGeom>
          <a:ln>
            <a:solidFill>
              <a:srgbClr val="31859C"/>
            </a:solidFill>
            <a:tailEnd type="arrow"/>
          </a:ln>
        </p:spPr>
        <p:style>
          <a:lnRef idx="3">
            <a:schemeClr val="accent5"/>
          </a:lnRef>
          <a:fillRef idx="0">
            <a:schemeClr val="accent5"/>
          </a:fillRef>
          <a:effectRef idx="2">
            <a:schemeClr val="accent5"/>
          </a:effectRef>
          <a:fontRef idx="minor">
            <a:schemeClr val="tx1"/>
          </a:fontRef>
        </p:style>
      </p:cxnSp>
      <p:sp>
        <p:nvSpPr>
          <p:cNvPr id="36" name="正方形/長方形 35"/>
          <p:cNvSpPr/>
          <p:nvPr/>
        </p:nvSpPr>
        <p:spPr>
          <a:xfrm>
            <a:off x="4290927" y="5621178"/>
            <a:ext cx="2225289" cy="400110"/>
          </a:xfrm>
          <a:prstGeom prst="rect">
            <a:avLst/>
          </a:prstGeom>
        </p:spPr>
        <p:txBody>
          <a:bodyPr wrap="none">
            <a:spAutoFit/>
          </a:bodyPr>
          <a:lstStyle/>
          <a:p>
            <a:r>
              <a:rPr lang="en-US" altLang="ja-JP" sz="2000" dirty="0">
                <a:solidFill>
                  <a:schemeClr val="accent5">
                    <a:lumMod val="75000"/>
                  </a:schemeClr>
                </a:solidFill>
                <a:latin typeface="Arial" pitchFamily="34" charset="0"/>
                <a:cs typeface="Arial" pitchFamily="34" charset="0"/>
              </a:rPr>
              <a:t>Dilation &amp; Erosion</a:t>
            </a:r>
          </a:p>
        </p:txBody>
      </p:sp>
      <p:sp>
        <p:nvSpPr>
          <p:cNvPr id="38" name="正方形/長方形 37"/>
          <p:cNvSpPr/>
          <p:nvPr/>
        </p:nvSpPr>
        <p:spPr>
          <a:xfrm>
            <a:off x="1744147" y="5589240"/>
            <a:ext cx="1907895" cy="400110"/>
          </a:xfrm>
          <a:prstGeom prst="rect">
            <a:avLst/>
          </a:prstGeom>
        </p:spPr>
        <p:txBody>
          <a:bodyPr wrap="none">
            <a:spAutoFit/>
          </a:bodyPr>
          <a:lstStyle/>
          <a:p>
            <a:r>
              <a:rPr lang="en-US" altLang="ja-JP" sz="2000" dirty="0"/>
              <a:t>Original Image</a:t>
            </a:r>
            <a:endParaRPr lang="en-US" altLang="ja-JP" sz="2000" dirty="0">
              <a:solidFill>
                <a:schemeClr val="accent5">
                  <a:lumMod val="75000"/>
                </a:schemeClr>
              </a:solidFill>
              <a:latin typeface="Arial" pitchFamily="34" charset="0"/>
              <a:cs typeface="Arial" pitchFamily="34" charset="0"/>
            </a:endParaRPr>
          </a:p>
        </p:txBody>
      </p:sp>
      <p:sp>
        <p:nvSpPr>
          <p:cNvPr id="39" name="正方形/長方形 38"/>
          <p:cNvSpPr/>
          <p:nvPr/>
        </p:nvSpPr>
        <p:spPr>
          <a:xfrm>
            <a:off x="7524328" y="5621178"/>
            <a:ext cx="912429" cy="400110"/>
          </a:xfrm>
          <a:prstGeom prst="rect">
            <a:avLst/>
          </a:prstGeom>
        </p:spPr>
        <p:txBody>
          <a:bodyPr wrap="none">
            <a:spAutoFit/>
          </a:bodyPr>
          <a:lstStyle/>
          <a:p>
            <a:r>
              <a:rPr lang="en-US" altLang="ja-JP" sz="2000" dirty="0">
                <a:solidFill>
                  <a:srgbClr val="FF0000"/>
                </a:solidFill>
                <a:latin typeface="Arial" pitchFamily="34" charset="0"/>
                <a:cs typeface="Arial" pitchFamily="34" charset="0"/>
              </a:rPr>
              <a:t>Result</a:t>
            </a:r>
          </a:p>
        </p:txBody>
      </p:sp>
      <p:sp>
        <p:nvSpPr>
          <p:cNvPr id="40" name="TextBox 6">
            <a:hlinkClick r:id="rId7"/>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pic>
        <p:nvPicPr>
          <p:cNvPr id="6" name="コンテンツ プレースホルダー 2">
            <a:extLst>
              <a:ext uri="{FF2B5EF4-FFF2-40B4-BE49-F238E27FC236}">
                <a16:creationId xmlns:a16="http://schemas.microsoft.com/office/drawing/2014/main" id="{44C08189-F860-459A-8F99-B6CFA16A7E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7692" y="3288297"/>
            <a:ext cx="1625700" cy="2167600"/>
          </a:xfrm>
          <a:prstGeom prst="rect">
            <a:avLst/>
          </a:prstGeom>
          <a:ln>
            <a:solidFill>
              <a:schemeClr val="tx1"/>
            </a:solidFill>
          </a:ln>
        </p:spPr>
      </p:pic>
      <p:sp>
        <p:nvSpPr>
          <p:cNvPr id="11" name="正方形/長方形 10">
            <a:extLst>
              <a:ext uri="{FF2B5EF4-FFF2-40B4-BE49-F238E27FC236}">
                <a16:creationId xmlns:a16="http://schemas.microsoft.com/office/drawing/2014/main" id="{CAEDF634-D94B-4878-9753-24560E7E833F}"/>
              </a:ext>
            </a:extLst>
          </p:cNvPr>
          <p:cNvSpPr/>
          <p:nvPr/>
        </p:nvSpPr>
        <p:spPr>
          <a:xfrm>
            <a:off x="7125981" y="5951112"/>
            <a:ext cx="1709122" cy="400110"/>
          </a:xfrm>
          <a:prstGeom prst="rect">
            <a:avLst/>
          </a:prstGeom>
        </p:spPr>
        <p:txBody>
          <a:bodyPr wrap="none">
            <a:spAutoFit/>
          </a:bodyPr>
          <a:lstStyle/>
          <a:p>
            <a:r>
              <a:rPr lang="en-US" altLang="ja-JP" sz="2000" dirty="0">
                <a:solidFill>
                  <a:srgbClr val="FF0000"/>
                </a:solidFill>
                <a:latin typeface="Arial" pitchFamily="34" charset="0"/>
                <a:cs typeface="Arial" pitchFamily="34" charset="0"/>
              </a:rPr>
              <a:t>(Four</a:t>
            </a:r>
            <a:r>
              <a:rPr lang="ja-JP" altLang="en-US" sz="2000" dirty="0">
                <a:solidFill>
                  <a:srgbClr val="FF0000"/>
                </a:solidFill>
                <a:latin typeface="Arial" pitchFamily="34" charset="0"/>
                <a:cs typeface="Arial" pitchFamily="34" charset="0"/>
              </a:rPr>
              <a:t> </a:t>
            </a:r>
            <a:r>
              <a:rPr lang="en-US" altLang="ja-JP" sz="2000" dirty="0">
                <a:solidFill>
                  <a:srgbClr val="FF0000"/>
                </a:solidFill>
                <a:latin typeface="Arial" pitchFamily="34" charset="0"/>
                <a:cs typeface="Arial" pitchFamily="34" charset="0"/>
              </a:rPr>
              <a:t>Points)</a:t>
            </a:r>
          </a:p>
        </p:txBody>
      </p:sp>
      <p:sp>
        <p:nvSpPr>
          <p:cNvPr id="14" name="楕円 13">
            <a:extLst>
              <a:ext uri="{FF2B5EF4-FFF2-40B4-BE49-F238E27FC236}">
                <a16:creationId xmlns:a16="http://schemas.microsoft.com/office/drawing/2014/main" id="{F969E498-8FE8-4038-BB9E-F8CACFF1971A}"/>
              </a:ext>
            </a:extLst>
          </p:cNvPr>
          <p:cNvSpPr/>
          <p:nvPr/>
        </p:nvSpPr>
        <p:spPr>
          <a:xfrm>
            <a:off x="7213436" y="3550156"/>
            <a:ext cx="94868" cy="9486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AB9F180A-8FDC-48FF-BC4C-4F581C99399D}"/>
              </a:ext>
            </a:extLst>
          </p:cNvPr>
          <p:cNvSpPr/>
          <p:nvPr/>
        </p:nvSpPr>
        <p:spPr>
          <a:xfrm>
            <a:off x="8701320" y="3535866"/>
            <a:ext cx="94868" cy="9486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6BB1F2D-FE02-4216-A316-EDB3EC2932CF}"/>
              </a:ext>
            </a:extLst>
          </p:cNvPr>
          <p:cNvSpPr/>
          <p:nvPr/>
        </p:nvSpPr>
        <p:spPr>
          <a:xfrm>
            <a:off x="7213032" y="5073879"/>
            <a:ext cx="94868" cy="9486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45FBCC5-605A-42B0-AB87-D41C7E21199F}"/>
              </a:ext>
            </a:extLst>
          </p:cNvPr>
          <p:cNvSpPr/>
          <p:nvPr/>
        </p:nvSpPr>
        <p:spPr>
          <a:xfrm>
            <a:off x="8701946" y="5066899"/>
            <a:ext cx="94868" cy="9486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1385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825" y="3625752"/>
            <a:ext cx="1580782" cy="1428586"/>
          </a:xfrm>
          <a:prstGeom prst="rect">
            <a:avLst/>
          </a:prstGeom>
        </p:spPr>
      </p:pic>
      <p:sp>
        <p:nvSpPr>
          <p:cNvPr id="14" name="正方形/長方形 13"/>
          <p:cNvSpPr/>
          <p:nvPr/>
        </p:nvSpPr>
        <p:spPr>
          <a:xfrm>
            <a:off x="4427984" y="3625752"/>
            <a:ext cx="1595880" cy="1444896"/>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12" name="Content Placeholder 11"/>
          <p:cNvSpPr>
            <a:spLocks noGrp="1"/>
          </p:cNvSpPr>
          <p:nvPr>
            <p:ph idx="1"/>
          </p:nvPr>
        </p:nvSpPr>
        <p:spPr/>
        <p:txBody>
          <a:bodyPr/>
          <a:lstStyle/>
          <a:p>
            <a:r>
              <a:rPr lang="ja-JP" altLang="en-US" b="1" dirty="0"/>
              <a:t>目的：カラー写真から</a:t>
            </a:r>
            <a:r>
              <a:rPr lang="ja-JP" altLang="en-US" b="1" dirty="0">
                <a:solidFill>
                  <a:schemeClr val="tx1"/>
                </a:solidFill>
                <a:latin typeface="Arial" pitchFamily="34" charset="0"/>
                <a:cs typeface="Arial" pitchFamily="34" charset="0"/>
              </a:rPr>
              <a:t>通帳内容部分</a:t>
            </a:r>
            <a:r>
              <a:rPr lang="ja-JP" altLang="en-US" b="1" dirty="0">
                <a:solidFill>
                  <a:srgbClr val="31859C"/>
                </a:solidFill>
                <a:latin typeface="Arial" pitchFamily="34" charset="0"/>
                <a:cs typeface="Arial" pitchFamily="34" charset="0"/>
              </a:rPr>
              <a:t>を切り取る</a:t>
            </a:r>
            <a:r>
              <a:rPr lang="ja-JP" altLang="en-US" b="1" dirty="0">
                <a:solidFill>
                  <a:srgbClr val="31859C"/>
                </a:solidFill>
              </a:rPr>
              <a:t>　</a:t>
            </a:r>
            <a:r>
              <a:rPr lang="ja-JP" altLang="en-US" b="1" dirty="0"/>
              <a:t>　</a:t>
            </a:r>
          </a:p>
        </p:txBody>
      </p:sp>
      <p:pic>
        <p:nvPicPr>
          <p:cNvPr id="17" name="図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7704" y="3319088"/>
            <a:ext cx="1580782" cy="2107710"/>
          </a:xfrm>
          <a:prstGeom prst="rect">
            <a:avLst/>
          </a:prstGeom>
        </p:spPr>
      </p:pic>
      <p:cxnSp>
        <p:nvCxnSpPr>
          <p:cNvPr id="18" name="直線矢印コネクタ 17"/>
          <p:cNvCxnSpPr/>
          <p:nvPr/>
        </p:nvCxnSpPr>
        <p:spPr>
          <a:xfrm>
            <a:off x="3491880" y="4372943"/>
            <a:ext cx="867490" cy="0"/>
          </a:xfrm>
          <a:prstGeom prst="straightConnector1">
            <a:avLst/>
          </a:prstGeom>
          <a:ln>
            <a:solidFill>
              <a:srgbClr val="31859C"/>
            </a:solidFill>
            <a:tailEnd type="arrow"/>
          </a:ln>
        </p:spPr>
        <p:style>
          <a:lnRef idx="3">
            <a:schemeClr val="accent5"/>
          </a:lnRef>
          <a:fillRef idx="0">
            <a:schemeClr val="accent5"/>
          </a:fillRef>
          <a:effectRef idx="2">
            <a:schemeClr val="accent5"/>
          </a:effectRef>
          <a:fontRef idx="minor">
            <a:schemeClr val="tx1"/>
          </a:fontRef>
        </p:style>
      </p:cxnSp>
      <p:sp>
        <p:nvSpPr>
          <p:cNvPr id="19" name="正方形/長方形 18"/>
          <p:cNvSpPr/>
          <p:nvPr/>
        </p:nvSpPr>
        <p:spPr>
          <a:xfrm>
            <a:off x="1744147" y="5589240"/>
            <a:ext cx="1907895" cy="400110"/>
          </a:xfrm>
          <a:prstGeom prst="rect">
            <a:avLst/>
          </a:prstGeom>
        </p:spPr>
        <p:txBody>
          <a:bodyPr wrap="none">
            <a:spAutoFit/>
          </a:bodyPr>
          <a:lstStyle/>
          <a:p>
            <a:r>
              <a:rPr lang="en-US" altLang="ja-JP" sz="2000" dirty="0"/>
              <a:t>Original Image</a:t>
            </a:r>
            <a:endParaRPr lang="en-US" altLang="ja-JP" sz="2000" dirty="0">
              <a:solidFill>
                <a:schemeClr val="accent5">
                  <a:lumMod val="75000"/>
                </a:schemeClr>
              </a:solidFill>
              <a:latin typeface="Arial" pitchFamily="34" charset="0"/>
              <a:cs typeface="Arial" pitchFamily="34" charset="0"/>
            </a:endParaRPr>
          </a:p>
        </p:txBody>
      </p:sp>
      <p:sp>
        <p:nvSpPr>
          <p:cNvPr id="11" name="フリーフォーム 10"/>
          <p:cNvSpPr/>
          <p:nvPr/>
        </p:nvSpPr>
        <p:spPr>
          <a:xfrm>
            <a:off x="1965325" y="3584575"/>
            <a:ext cx="1504950" cy="1524000"/>
          </a:xfrm>
          <a:custGeom>
            <a:avLst/>
            <a:gdLst>
              <a:gd name="connsiteX0" fmla="*/ 25400 w 1504950"/>
              <a:gd name="connsiteY0" fmla="*/ 9525 h 1524000"/>
              <a:gd name="connsiteX1" fmla="*/ 1489075 w 1504950"/>
              <a:gd name="connsiteY1" fmla="*/ 0 h 1524000"/>
              <a:gd name="connsiteX2" fmla="*/ 1504950 w 1504950"/>
              <a:gd name="connsiteY2" fmla="*/ 1498600 h 1524000"/>
              <a:gd name="connsiteX3" fmla="*/ 0 w 1504950"/>
              <a:gd name="connsiteY3" fmla="*/ 1524000 h 1524000"/>
              <a:gd name="connsiteX4" fmla="*/ 25400 w 1504950"/>
              <a:gd name="connsiteY4" fmla="*/ 9525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1524000">
                <a:moveTo>
                  <a:pt x="25400" y="9525"/>
                </a:moveTo>
                <a:lnTo>
                  <a:pt x="1489075" y="0"/>
                </a:lnTo>
                <a:lnTo>
                  <a:pt x="1504950" y="1498600"/>
                </a:lnTo>
                <a:lnTo>
                  <a:pt x="0" y="1524000"/>
                </a:lnTo>
                <a:lnTo>
                  <a:pt x="25400" y="9525"/>
                </a:lnTo>
                <a:close/>
              </a:path>
            </a:pathLst>
          </a:cu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p:cNvSpPr/>
          <p:nvPr/>
        </p:nvSpPr>
        <p:spPr>
          <a:xfrm>
            <a:off x="4448825" y="3573016"/>
            <a:ext cx="1504950" cy="1524000"/>
          </a:xfrm>
          <a:custGeom>
            <a:avLst/>
            <a:gdLst>
              <a:gd name="connsiteX0" fmla="*/ 25400 w 1504950"/>
              <a:gd name="connsiteY0" fmla="*/ 9525 h 1524000"/>
              <a:gd name="connsiteX1" fmla="*/ 1489075 w 1504950"/>
              <a:gd name="connsiteY1" fmla="*/ 0 h 1524000"/>
              <a:gd name="connsiteX2" fmla="*/ 1504950 w 1504950"/>
              <a:gd name="connsiteY2" fmla="*/ 1498600 h 1524000"/>
              <a:gd name="connsiteX3" fmla="*/ 0 w 1504950"/>
              <a:gd name="connsiteY3" fmla="*/ 1524000 h 1524000"/>
              <a:gd name="connsiteX4" fmla="*/ 25400 w 1504950"/>
              <a:gd name="connsiteY4" fmla="*/ 9525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4950" h="1524000">
                <a:moveTo>
                  <a:pt x="25400" y="9525"/>
                </a:moveTo>
                <a:lnTo>
                  <a:pt x="1489075" y="0"/>
                </a:lnTo>
                <a:lnTo>
                  <a:pt x="1504950" y="1498600"/>
                </a:lnTo>
                <a:lnTo>
                  <a:pt x="0" y="1524000"/>
                </a:lnTo>
                <a:lnTo>
                  <a:pt x="25400" y="9525"/>
                </a:lnTo>
                <a:close/>
              </a:path>
            </a:pathLst>
          </a:cu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76994" y="3454273"/>
            <a:ext cx="1699462" cy="1784604"/>
          </a:xfrm>
          <a:prstGeom prst="rect">
            <a:avLst/>
          </a:prstGeom>
        </p:spPr>
      </p:pic>
      <p:cxnSp>
        <p:nvCxnSpPr>
          <p:cNvPr id="33" name="直線矢印コネクタ 32"/>
          <p:cNvCxnSpPr/>
          <p:nvPr/>
        </p:nvCxnSpPr>
        <p:spPr>
          <a:xfrm>
            <a:off x="6109504" y="4349319"/>
            <a:ext cx="867490" cy="0"/>
          </a:xfrm>
          <a:prstGeom prst="straightConnector1">
            <a:avLst/>
          </a:prstGeom>
          <a:ln>
            <a:solidFill>
              <a:srgbClr val="31859C"/>
            </a:solidFill>
            <a:tailEnd type="arrow"/>
          </a:ln>
        </p:spPr>
        <p:style>
          <a:lnRef idx="3">
            <a:schemeClr val="accent5"/>
          </a:lnRef>
          <a:fillRef idx="0">
            <a:schemeClr val="accent5"/>
          </a:fillRef>
          <a:effectRef idx="2">
            <a:schemeClr val="accent5"/>
          </a:effectRef>
          <a:fontRef idx="minor">
            <a:schemeClr val="tx1"/>
          </a:fontRef>
        </p:style>
      </p:cxnSp>
      <p:sp>
        <p:nvSpPr>
          <p:cNvPr id="36" name="正方形/長方形 35"/>
          <p:cNvSpPr/>
          <p:nvPr/>
        </p:nvSpPr>
        <p:spPr>
          <a:xfrm>
            <a:off x="3908649" y="5605878"/>
            <a:ext cx="2893741" cy="400110"/>
          </a:xfrm>
          <a:prstGeom prst="rect">
            <a:avLst/>
          </a:prstGeom>
        </p:spPr>
        <p:txBody>
          <a:bodyPr wrap="none">
            <a:spAutoFit/>
          </a:bodyPr>
          <a:lstStyle/>
          <a:p>
            <a:r>
              <a:rPr lang="en-US" altLang="ja-JP" sz="2000" dirty="0">
                <a:solidFill>
                  <a:schemeClr val="accent5">
                    <a:lumMod val="75000"/>
                  </a:schemeClr>
                </a:solidFill>
                <a:latin typeface="Arial" pitchFamily="34" charset="0"/>
                <a:cs typeface="Arial" pitchFamily="34" charset="0"/>
              </a:rPr>
              <a:t>Perspective Conversion</a:t>
            </a:r>
          </a:p>
        </p:txBody>
      </p:sp>
      <p:sp>
        <p:nvSpPr>
          <p:cNvPr id="37" name="正方形/長方形 36"/>
          <p:cNvSpPr/>
          <p:nvPr/>
        </p:nvSpPr>
        <p:spPr>
          <a:xfrm>
            <a:off x="7380312" y="5621178"/>
            <a:ext cx="912429" cy="400110"/>
          </a:xfrm>
          <a:prstGeom prst="rect">
            <a:avLst/>
          </a:prstGeom>
        </p:spPr>
        <p:txBody>
          <a:bodyPr wrap="none">
            <a:spAutoFit/>
          </a:bodyPr>
          <a:lstStyle/>
          <a:p>
            <a:r>
              <a:rPr lang="en-US" altLang="ja-JP" sz="2000" dirty="0">
                <a:solidFill>
                  <a:srgbClr val="FF0000"/>
                </a:solidFill>
                <a:latin typeface="Arial" pitchFamily="34" charset="0"/>
                <a:cs typeface="Arial" pitchFamily="34" charset="0"/>
              </a:rPr>
              <a:t>Result</a:t>
            </a:r>
          </a:p>
        </p:txBody>
      </p:sp>
      <p:sp>
        <p:nvSpPr>
          <p:cNvPr id="38" name="正方形/長方形 37"/>
          <p:cNvSpPr/>
          <p:nvPr/>
        </p:nvSpPr>
        <p:spPr>
          <a:xfrm>
            <a:off x="1895539" y="2132856"/>
            <a:ext cx="998991" cy="369332"/>
          </a:xfrm>
          <a:prstGeom prst="rect">
            <a:avLst/>
          </a:prstGeom>
        </p:spPr>
        <p:txBody>
          <a:bodyPr wrap="none">
            <a:spAutoFit/>
          </a:bodyPr>
          <a:lstStyle/>
          <a:p>
            <a:r>
              <a:rPr lang="ja-JP" altLang="en-US" b="1" dirty="0">
                <a:latin typeface="Arial" pitchFamily="34" charset="0"/>
                <a:cs typeface="Arial" pitchFamily="34" charset="0"/>
              </a:rPr>
              <a:t>処理例：</a:t>
            </a:r>
            <a:endParaRPr lang="en-US" altLang="ja-JP" sz="2000" dirty="0">
              <a:solidFill>
                <a:schemeClr val="accent5">
                  <a:lumMod val="75000"/>
                </a:schemeClr>
              </a:solidFill>
              <a:latin typeface="Arial" pitchFamily="34" charset="0"/>
              <a:cs typeface="Arial" pitchFamily="34" charset="0"/>
            </a:endParaRPr>
          </a:p>
        </p:txBody>
      </p:sp>
      <p:sp>
        <p:nvSpPr>
          <p:cNvPr id="39" name="TextBox 6">
            <a:hlinkClick r:id="rId6"/>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2083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12" name="Content Placeholder 11"/>
          <p:cNvSpPr>
            <a:spLocks noGrp="1"/>
          </p:cNvSpPr>
          <p:nvPr>
            <p:ph idx="1"/>
          </p:nvPr>
        </p:nvSpPr>
        <p:spPr/>
        <p:txBody>
          <a:bodyPr/>
          <a:lstStyle/>
          <a:p>
            <a:r>
              <a:rPr lang="ja-JP" altLang="en-US" b="1" dirty="0"/>
              <a:t>目的：カラー写真から</a:t>
            </a:r>
            <a:r>
              <a:rPr lang="ja-JP" altLang="en-US" b="1" dirty="0">
                <a:solidFill>
                  <a:schemeClr val="tx1"/>
                </a:solidFill>
                <a:latin typeface="Arial" pitchFamily="34" charset="0"/>
                <a:cs typeface="Arial" pitchFamily="34" charset="0"/>
              </a:rPr>
              <a:t>通帳内容部分</a:t>
            </a:r>
            <a:r>
              <a:rPr lang="ja-JP" altLang="en-US" b="1" dirty="0">
                <a:solidFill>
                  <a:srgbClr val="31859C"/>
                </a:solidFill>
                <a:latin typeface="Arial" pitchFamily="34" charset="0"/>
                <a:cs typeface="Arial" pitchFamily="34" charset="0"/>
              </a:rPr>
              <a:t>を切り取る</a:t>
            </a:r>
            <a:r>
              <a:rPr lang="ja-JP" altLang="en-US" b="1" dirty="0">
                <a:solidFill>
                  <a:srgbClr val="31859C"/>
                </a:solidFill>
              </a:rPr>
              <a:t>　</a:t>
            </a:r>
            <a:r>
              <a:rPr lang="ja-JP" altLang="en-US" b="1" dirty="0"/>
              <a:t>　</a:t>
            </a:r>
          </a:p>
        </p:txBody>
      </p: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4718" y="3155542"/>
            <a:ext cx="1974724" cy="2073658"/>
          </a:xfrm>
          <a:prstGeom prst="rect">
            <a:avLst/>
          </a:prstGeom>
        </p:spPr>
      </p:pic>
      <p:pic>
        <p:nvPicPr>
          <p:cNvPr id="26" name="図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7939" y="3172048"/>
            <a:ext cx="1959006" cy="2057152"/>
          </a:xfrm>
          <a:prstGeom prst="rect">
            <a:avLst/>
          </a:prstGeom>
        </p:spPr>
      </p:pic>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0354" y="3172048"/>
            <a:ext cx="1959006" cy="2057152"/>
          </a:xfrm>
          <a:prstGeom prst="rect">
            <a:avLst/>
          </a:prstGeom>
        </p:spPr>
      </p:pic>
      <p:sp>
        <p:nvSpPr>
          <p:cNvPr id="17" name="正方形/長方形 16"/>
          <p:cNvSpPr/>
          <p:nvPr/>
        </p:nvSpPr>
        <p:spPr>
          <a:xfrm>
            <a:off x="1515677" y="5373216"/>
            <a:ext cx="2428357" cy="400110"/>
          </a:xfrm>
          <a:prstGeom prst="rect">
            <a:avLst/>
          </a:prstGeom>
        </p:spPr>
        <p:txBody>
          <a:bodyPr wrap="none">
            <a:spAutoFit/>
          </a:bodyPr>
          <a:lstStyle/>
          <a:p>
            <a:r>
              <a:rPr lang="en-US" altLang="ja-JP" sz="2000" dirty="0"/>
              <a:t>Transformed image</a:t>
            </a:r>
            <a:endParaRPr lang="en-US" altLang="ja-JP" sz="2000" dirty="0">
              <a:solidFill>
                <a:schemeClr val="accent5">
                  <a:lumMod val="75000"/>
                </a:schemeClr>
              </a:solidFill>
              <a:latin typeface="Arial" pitchFamily="34" charset="0"/>
              <a:cs typeface="Arial" pitchFamily="34" charset="0"/>
            </a:endParaRPr>
          </a:p>
        </p:txBody>
      </p:sp>
      <p:sp>
        <p:nvSpPr>
          <p:cNvPr id="18" name="正方形/長方形 17"/>
          <p:cNvSpPr/>
          <p:nvPr/>
        </p:nvSpPr>
        <p:spPr>
          <a:xfrm>
            <a:off x="4265997" y="5373216"/>
            <a:ext cx="2052165" cy="400110"/>
          </a:xfrm>
          <a:prstGeom prst="rect">
            <a:avLst/>
          </a:prstGeom>
        </p:spPr>
        <p:txBody>
          <a:bodyPr wrap="none">
            <a:spAutoFit/>
          </a:bodyPr>
          <a:lstStyle/>
          <a:p>
            <a:r>
              <a:rPr lang="en-US" altLang="ja-JP" sz="2000" dirty="0">
                <a:solidFill>
                  <a:schemeClr val="accent5">
                    <a:lumMod val="75000"/>
                  </a:schemeClr>
                </a:solidFill>
                <a:latin typeface="Arial" pitchFamily="34" charset="0"/>
                <a:cs typeface="Arial" pitchFamily="34" charset="0"/>
              </a:rPr>
              <a:t>Uniform Lighting</a:t>
            </a:r>
          </a:p>
        </p:txBody>
      </p:sp>
      <p:sp>
        <p:nvSpPr>
          <p:cNvPr id="19" name="正方形/長方形 18"/>
          <p:cNvSpPr/>
          <p:nvPr/>
        </p:nvSpPr>
        <p:spPr>
          <a:xfrm>
            <a:off x="7004252" y="5373216"/>
            <a:ext cx="1526380" cy="400110"/>
          </a:xfrm>
          <a:prstGeom prst="rect">
            <a:avLst/>
          </a:prstGeom>
        </p:spPr>
        <p:txBody>
          <a:bodyPr wrap="none">
            <a:spAutoFit/>
          </a:bodyPr>
          <a:lstStyle/>
          <a:p>
            <a:r>
              <a:rPr lang="en-US" altLang="ja-JP" sz="2000" dirty="0" err="1">
                <a:solidFill>
                  <a:srgbClr val="FF0000"/>
                </a:solidFill>
                <a:latin typeface="Arial" pitchFamily="34" charset="0"/>
                <a:cs typeface="Arial" pitchFamily="34" charset="0"/>
              </a:rPr>
              <a:t>Binarization</a:t>
            </a:r>
            <a:endParaRPr lang="en-US" altLang="ja-JP" sz="2000" dirty="0">
              <a:solidFill>
                <a:srgbClr val="FF0000"/>
              </a:solidFill>
              <a:latin typeface="Arial" pitchFamily="34" charset="0"/>
              <a:cs typeface="Arial" pitchFamily="34" charset="0"/>
            </a:endParaRPr>
          </a:p>
        </p:txBody>
      </p:sp>
      <p:cxnSp>
        <p:nvCxnSpPr>
          <p:cNvPr id="6" name="直線矢印コネクタ 5"/>
          <p:cNvCxnSpPr/>
          <p:nvPr/>
        </p:nvCxnSpPr>
        <p:spPr>
          <a:xfrm>
            <a:off x="3727331" y="4200624"/>
            <a:ext cx="556637" cy="0"/>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cxnSp>
        <p:nvCxnSpPr>
          <p:cNvPr id="14" name="直線矢印コネクタ 13"/>
          <p:cNvCxnSpPr>
            <a:stCxn id="24" idx="3"/>
            <a:endCxn id="26" idx="1"/>
          </p:cNvCxnSpPr>
          <p:nvPr/>
        </p:nvCxnSpPr>
        <p:spPr>
          <a:xfrm>
            <a:off x="6279442" y="4192371"/>
            <a:ext cx="508497" cy="8253"/>
          </a:xfrm>
          <a:prstGeom prst="straightConnector1">
            <a:avLst/>
          </a:prstGeom>
          <a:ln>
            <a:solidFill>
              <a:srgbClr val="31859C"/>
            </a:solidFill>
            <a:tailEnd type="arrow"/>
          </a:ln>
        </p:spPr>
        <p:style>
          <a:lnRef idx="3">
            <a:schemeClr val="accent1"/>
          </a:lnRef>
          <a:fillRef idx="0">
            <a:schemeClr val="accent1"/>
          </a:fillRef>
          <a:effectRef idx="2">
            <a:schemeClr val="accent1"/>
          </a:effectRef>
          <a:fontRef idx="minor">
            <a:schemeClr val="tx1"/>
          </a:fontRef>
        </p:style>
      </p:cxnSp>
      <p:sp>
        <p:nvSpPr>
          <p:cNvPr id="29" name="正方形/長方形 28"/>
          <p:cNvSpPr/>
          <p:nvPr/>
        </p:nvSpPr>
        <p:spPr>
          <a:xfrm>
            <a:off x="1895539" y="2132856"/>
            <a:ext cx="998991" cy="369332"/>
          </a:xfrm>
          <a:prstGeom prst="rect">
            <a:avLst/>
          </a:prstGeom>
        </p:spPr>
        <p:txBody>
          <a:bodyPr wrap="none">
            <a:spAutoFit/>
          </a:bodyPr>
          <a:lstStyle/>
          <a:p>
            <a:r>
              <a:rPr lang="ja-JP" altLang="en-US" b="1" dirty="0">
                <a:latin typeface="Arial" pitchFamily="34" charset="0"/>
                <a:cs typeface="Arial" pitchFamily="34" charset="0"/>
              </a:rPr>
              <a:t>処理例：</a:t>
            </a:r>
            <a:endParaRPr lang="en-US" altLang="ja-JP" sz="2000" dirty="0">
              <a:solidFill>
                <a:schemeClr val="accent5">
                  <a:lumMod val="75000"/>
                </a:schemeClr>
              </a:solidFill>
              <a:latin typeface="Arial" pitchFamily="34" charset="0"/>
              <a:cs typeface="Arial" pitchFamily="34" charset="0"/>
            </a:endParaRPr>
          </a:p>
        </p:txBody>
      </p:sp>
      <p:sp>
        <p:nvSpPr>
          <p:cNvPr id="30" name="TextBox 6">
            <a:hlinkClick r:id="rId6"/>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562273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p:cNvSpPr/>
          <p:nvPr/>
        </p:nvSpPr>
        <p:spPr>
          <a:xfrm>
            <a:off x="5364088" y="2671215"/>
            <a:ext cx="88154" cy="2493738"/>
          </a:xfrm>
          <a:prstGeom prst="round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8104" y="2671215"/>
            <a:ext cx="2374762" cy="2493738"/>
          </a:xfrm>
          <a:prstGeom prst="rect">
            <a:avLst/>
          </a:prstGeom>
        </p:spPr>
      </p:pic>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12" name="Content Placeholder 11"/>
          <p:cNvSpPr>
            <a:spLocks noGrp="1"/>
          </p:cNvSpPr>
          <p:nvPr>
            <p:ph idx="1"/>
          </p:nvPr>
        </p:nvSpPr>
        <p:spPr/>
        <p:txBody>
          <a:bodyPr/>
          <a:lstStyle/>
          <a:p>
            <a:r>
              <a:rPr lang="ja-JP" altLang="en-US" b="1" dirty="0"/>
              <a:t>目的：カラー写真から</a:t>
            </a:r>
            <a:r>
              <a:rPr lang="ja-JP" altLang="en-US" b="1" dirty="0">
                <a:solidFill>
                  <a:schemeClr val="tx1"/>
                </a:solidFill>
                <a:latin typeface="Arial" pitchFamily="34" charset="0"/>
                <a:cs typeface="Arial" pitchFamily="34" charset="0"/>
              </a:rPr>
              <a:t>通帳内容部分</a:t>
            </a:r>
            <a:r>
              <a:rPr lang="ja-JP" altLang="en-US" b="1" dirty="0">
                <a:solidFill>
                  <a:srgbClr val="31859C"/>
                </a:solidFill>
                <a:latin typeface="Arial" pitchFamily="34" charset="0"/>
                <a:cs typeface="Arial" pitchFamily="34" charset="0"/>
              </a:rPr>
              <a:t>を切り取る</a:t>
            </a:r>
            <a:r>
              <a:rPr lang="ja-JP" altLang="en-US" b="1" dirty="0">
                <a:solidFill>
                  <a:srgbClr val="31859C"/>
                </a:solidFill>
              </a:rPr>
              <a:t>　</a:t>
            </a:r>
            <a:r>
              <a:rPr lang="ja-JP" altLang="en-US" b="1" dirty="0"/>
              <a:t>　</a:t>
            </a:r>
          </a:p>
        </p:txBody>
      </p:sp>
      <p:sp>
        <p:nvSpPr>
          <p:cNvPr id="19" name="正方形/長方形 18"/>
          <p:cNvSpPr/>
          <p:nvPr/>
        </p:nvSpPr>
        <p:spPr>
          <a:xfrm>
            <a:off x="6253334" y="5589240"/>
            <a:ext cx="912429" cy="400110"/>
          </a:xfrm>
          <a:prstGeom prst="rect">
            <a:avLst/>
          </a:prstGeom>
        </p:spPr>
        <p:txBody>
          <a:bodyPr wrap="none">
            <a:spAutoFit/>
          </a:bodyPr>
          <a:lstStyle/>
          <a:p>
            <a:r>
              <a:rPr lang="en-US" altLang="ja-JP" sz="2000" dirty="0">
                <a:solidFill>
                  <a:srgbClr val="FF0000"/>
                </a:solidFill>
                <a:latin typeface="Arial" pitchFamily="34" charset="0"/>
                <a:cs typeface="Arial" pitchFamily="34" charset="0"/>
              </a:rPr>
              <a:t>Result</a:t>
            </a:r>
          </a:p>
        </p:txBody>
      </p:sp>
      <p:sp>
        <p:nvSpPr>
          <p:cNvPr id="29" name="正方形/長方形 28"/>
          <p:cNvSpPr/>
          <p:nvPr/>
        </p:nvSpPr>
        <p:spPr>
          <a:xfrm>
            <a:off x="1895539" y="2132856"/>
            <a:ext cx="998991" cy="369332"/>
          </a:xfrm>
          <a:prstGeom prst="rect">
            <a:avLst/>
          </a:prstGeom>
        </p:spPr>
        <p:txBody>
          <a:bodyPr wrap="none">
            <a:spAutoFit/>
          </a:bodyPr>
          <a:lstStyle/>
          <a:p>
            <a:r>
              <a:rPr lang="ja-JP" altLang="en-US" b="1" dirty="0">
                <a:latin typeface="Arial" pitchFamily="34" charset="0"/>
                <a:cs typeface="Arial" pitchFamily="34" charset="0"/>
              </a:rPr>
              <a:t>結果例：</a:t>
            </a:r>
            <a:endParaRPr lang="en-US" altLang="ja-JP" sz="2000" dirty="0">
              <a:solidFill>
                <a:schemeClr val="accent5">
                  <a:lumMod val="75000"/>
                </a:schemeClr>
              </a:solidFill>
              <a:latin typeface="Arial" pitchFamily="34" charset="0"/>
              <a:cs typeface="Arial" pitchFamily="34" charset="0"/>
            </a:endParaRPr>
          </a:p>
        </p:txBody>
      </p:sp>
      <p:pic>
        <p:nvPicPr>
          <p:cNvPr id="16" name="図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67622" y="2617434"/>
            <a:ext cx="2444878" cy="3259838"/>
          </a:xfrm>
          <a:prstGeom prst="rect">
            <a:avLst/>
          </a:prstGeom>
        </p:spPr>
      </p:pic>
      <p:sp>
        <p:nvSpPr>
          <p:cNvPr id="20" name="正方形/長方形 19"/>
          <p:cNvSpPr/>
          <p:nvPr/>
        </p:nvSpPr>
        <p:spPr>
          <a:xfrm>
            <a:off x="2736112" y="5949280"/>
            <a:ext cx="1907895" cy="400110"/>
          </a:xfrm>
          <a:prstGeom prst="rect">
            <a:avLst/>
          </a:prstGeom>
        </p:spPr>
        <p:txBody>
          <a:bodyPr wrap="none">
            <a:spAutoFit/>
          </a:bodyPr>
          <a:lstStyle/>
          <a:p>
            <a:r>
              <a:rPr lang="en-US" altLang="ja-JP" sz="2000" dirty="0"/>
              <a:t>Original Image</a:t>
            </a:r>
            <a:endParaRPr lang="en-US" altLang="ja-JP" sz="2000" dirty="0">
              <a:solidFill>
                <a:schemeClr val="accent5">
                  <a:lumMod val="75000"/>
                </a:schemeClr>
              </a:solidFill>
              <a:latin typeface="Arial" pitchFamily="34" charset="0"/>
              <a:cs typeface="Arial" pitchFamily="34" charset="0"/>
            </a:endParaRPr>
          </a:p>
        </p:txBody>
      </p:sp>
      <p:sp>
        <p:nvSpPr>
          <p:cNvPr id="2" name="円/楕円 1"/>
          <p:cNvSpPr/>
          <p:nvPr/>
        </p:nvSpPr>
        <p:spPr>
          <a:xfrm>
            <a:off x="4427984" y="2996952"/>
            <a:ext cx="144016" cy="28803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7432848" y="2653657"/>
            <a:ext cx="144016" cy="288032"/>
          </a:xfrm>
          <a:prstGeom prst="ellipse">
            <a:avLst/>
          </a:prstGeom>
          <a:noFill/>
          <a:ln w="222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flipV="1">
            <a:off x="4644007" y="2808698"/>
            <a:ext cx="2736305" cy="33227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 name="角丸四角形 6"/>
          <p:cNvSpPr/>
          <p:nvPr/>
        </p:nvSpPr>
        <p:spPr>
          <a:xfrm>
            <a:off x="2555776" y="5373216"/>
            <a:ext cx="2304256" cy="28803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2467622" y="3068960"/>
            <a:ext cx="88154" cy="23042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2555776" y="2744656"/>
            <a:ext cx="2304256" cy="18028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a:off x="5578610" y="5229200"/>
            <a:ext cx="2304256" cy="288032"/>
          </a:xfrm>
          <a:prstGeom prst="round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p:cNvSpPr/>
          <p:nvPr/>
        </p:nvSpPr>
        <p:spPr>
          <a:xfrm>
            <a:off x="5508104" y="2384616"/>
            <a:ext cx="2304256" cy="180288"/>
          </a:xfrm>
          <a:prstGeom prst="round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TextBox 6">
            <a:hlinkClick r:id="rId5"/>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80539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ja-JP" altLang="en-US" dirty="0">
                <a:solidFill>
                  <a:srgbClr val="FF0000"/>
                </a:solidFill>
              </a:rPr>
              <a:t>画像の前処理</a:t>
            </a:r>
            <a:endParaRPr lang="en-US" altLang="ko-KR" dirty="0">
              <a:solidFill>
                <a:srgbClr val="FF0000"/>
              </a:solidFill>
            </a:endParaRPr>
          </a:p>
        </p:txBody>
      </p:sp>
      <p:sp>
        <p:nvSpPr>
          <p:cNvPr id="12" name="Content Placeholder 11"/>
          <p:cNvSpPr>
            <a:spLocks noGrp="1"/>
          </p:cNvSpPr>
          <p:nvPr>
            <p:ph idx="1"/>
          </p:nvPr>
        </p:nvSpPr>
        <p:spPr/>
        <p:txBody>
          <a:bodyPr/>
          <a:lstStyle/>
          <a:p>
            <a:r>
              <a:rPr lang="ja-JP" altLang="en-US" b="1" dirty="0">
                <a:solidFill>
                  <a:schemeClr val="tx1"/>
                </a:solidFill>
              </a:rPr>
              <a:t>難しいところ</a:t>
            </a:r>
            <a:r>
              <a:rPr lang="ja-JP" altLang="en-US" b="1" dirty="0">
                <a:solidFill>
                  <a:srgbClr val="31859C"/>
                </a:solidFill>
              </a:rPr>
              <a:t>　</a:t>
            </a:r>
            <a:r>
              <a:rPr lang="ja-JP" altLang="en-US" b="1" dirty="0"/>
              <a:t>　</a:t>
            </a:r>
          </a:p>
        </p:txBody>
      </p:sp>
      <p:sp>
        <p:nvSpPr>
          <p:cNvPr id="31" name="TextBox 6">
            <a:hlinkClick r:id="rId3"/>
          </p:cNvPr>
          <p:cNvSpPr txBox="1"/>
          <p:nvPr/>
        </p:nvSpPr>
        <p:spPr>
          <a:xfrm>
            <a:off x="0" y="6597932"/>
            <a:ext cx="9144000" cy="215444"/>
          </a:xfrm>
          <a:prstGeom prst="rect">
            <a:avLst/>
          </a:prstGeom>
          <a:noFill/>
        </p:spPr>
        <p:txBody>
          <a:bodyPr wrap="square" rtlCol="0">
            <a:spAutoFit/>
          </a:bodyPr>
          <a:lstStyle/>
          <a:p>
            <a:r>
              <a:rPr lang="en-US" altLang="ja-JP" sz="800" dirty="0">
                <a:solidFill>
                  <a:schemeClr val="bg1"/>
                </a:solidFill>
                <a:latin typeface="Arial" pitchFamily="34" charset="0"/>
                <a:cs typeface="Arial" pitchFamily="34" charset="0"/>
              </a:rPr>
              <a:t>Copyright©</a:t>
            </a:r>
            <a:r>
              <a:rPr lang="ja-JP" altLang="en-US" sz="800" dirty="0">
                <a:solidFill>
                  <a:schemeClr val="bg1"/>
                </a:solidFill>
                <a:latin typeface="Arial" pitchFamily="34" charset="0"/>
                <a:cs typeface="Arial" pitchFamily="34" charset="0"/>
              </a:rPr>
              <a:t>　</a:t>
            </a:r>
            <a:r>
              <a:rPr lang="en-US" altLang="ja-JP" sz="800" dirty="0" err="1">
                <a:solidFill>
                  <a:schemeClr val="bg1"/>
                </a:solidFill>
                <a:latin typeface="Arial" pitchFamily="34" charset="0"/>
                <a:cs typeface="Arial" pitchFamily="34" charset="0"/>
              </a:rPr>
              <a:t>Nihonces</a:t>
            </a:r>
            <a:endParaRPr lang="ko-KR" altLang="en-US" sz="800" dirty="0">
              <a:solidFill>
                <a:schemeClr val="bg1"/>
              </a:solidFill>
              <a:latin typeface="Arial" pitchFamily="34" charset="0"/>
              <a:cs typeface="Arial" pitchFamily="34" charset="0"/>
            </a:endParaRPr>
          </a:p>
        </p:txBody>
      </p:sp>
      <p:sp>
        <p:nvSpPr>
          <p:cNvPr id="22" name="Content Placeholder 12"/>
          <p:cNvSpPr>
            <a:spLocks noGrp="1"/>
          </p:cNvSpPr>
          <p:nvPr>
            <p:ph idx="10"/>
          </p:nvPr>
        </p:nvSpPr>
        <p:spPr>
          <a:xfrm>
            <a:off x="2134072" y="1844824"/>
            <a:ext cx="6563072" cy="4147865"/>
          </a:xfrm>
        </p:spPr>
        <p:txBody>
          <a:bodyPr/>
          <a:lstStyle/>
          <a:p>
            <a:r>
              <a:rPr lang="en-US" altLang="ja-JP" dirty="0">
                <a:solidFill>
                  <a:schemeClr val="tx1"/>
                </a:solidFill>
                <a:latin typeface="Arial" pitchFamily="34" charset="0"/>
                <a:cs typeface="Arial" pitchFamily="34" charset="0"/>
              </a:rPr>
              <a:t>1.</a:t>
            </a:r>
            <a:r>
              <a:rPr lang="ja-JP" altLang="en-US" sz="1600" dirty="0">
                <a:solidFill>
                  <a:schemeClr val="tx1"/>
                </a:solidFill>
                <a:latin typeface="Arial" pitchFamily="34" charset="0"/>
                <a:cs typeface="Arial" pitchFamily="34" charset="0"/>
              </a:rPr>
              <a:t>画像内の赤い領域を検出する時、事前に設定された赤色のしきい値により、トリミングの精度が決まる。赤色の範囲が大きすぎると、より多くのノイズが発生し、小さすぎると、必要な情報が失われる。</a:t>
            </a:r>
            <a:endParaRPr lang="en-US" altLang="ja-JP" sz="1600" dirty="0">
              <a:solidFill>
                <a:schemeClr val="tx1"/>
              </a:solidFill>
              <a:latin typeface="Arial" pitchFamily="34" charset="0"/>
              <a:cs typeface="Arial" pitchFamily="34" charset="0"/>
            </a:endParaRPr>
          </a:p>
          <a:p>
            <a:endParaRPr lang="en-US" altLang="ja-JP" sz="1600" dirty="0">
              <a:solidFill>
                <a:schemeClr val="tx1"/>
              </a:solidFill>
              <a:latin typeface="Arial" pitchFamily="34" charset="0"/>
              <a:cs typeface="Arial" pitchFamily="34" charset="0"/>
            </a:endParaRPr>
          </a:p>
          <a:p>
            <a:r>
              <a:rPr lang="en-US" altLang="ja-JP" sz="1600" dirty="0">
                <a:solidFill>
                  <a:schemeClr val="tx1"/>
                </a:solidFill>
                <a:latin typeface="Arial" pitchFamily="34" charset="0"/>
                <a:cs typeface="Arial" pitchFamily="34" charset="0"/>
              </a:rPr>
              <a:t>2.Dilation&amp;Erosion</a:t>
            </a:r>
            <a:r>
              <a:rPr lang="ja-JP" altLang="en-US" sz="1600" dirty="0">
                <a:solidFill>
                  <a:schemeClr val="tx1"/>
                </a:solidFill>
                <a:latin typeface="Arial" pitchFamily="34" charset="0"/>
                <a:cs typeface="Arial" pitchFamily="34" charset="0"/>
              </a:rPr>
              <a:t>の回数と倍率により、</a:t>
            </a:r>
            <a:r>
              <a:rPr lang="en-US" altLang="ja-JP" sz="1600" dirty="0">
                <a:solidFill>
                  <a:schemeClr val="tx1"/>
                </a:solidFill>
                <a:latin typeface="Arial" pitchFamily="34" charset="0"/>
                <a:cs typeface="Arial" pitchFamily="34" charset="0"/>
              </a:rPr>
              <a:t>4</a:t>
            </a:r>
            <a:r>
              <a:rPr lang="ja-JP" altLang="en-US" sz="1600" dirty="0">
                <a:solidFill>
                  <a:schemeClr val="tx1"/>
                </a:solidFill>
                <a:latin typeface="Arial" pitchFamily="34" charset="0"/>
                <a:cs typeface="Arial" pitchFamily="34" charset="0"/>
              </a:rPr>
              <a:t>つの頂点位置の計算精度が決まる。</a:t>
            </a:r>
            <a:endParaRPr lang="en-US" altLang="ja-JP" sz="1600" dirty="0">
              <a:solidFill>
                <a:schemeClr val="tx1"/>
              </a:solidFill>
              <a:latin typeface="Arial" pitchFamily="34" charset="0"/>
              <a:cs typeface="Arial" pitchFamily="34" charset="0"/>
            </a:endParaRPr>
          </a:p>
          <a:p>
            <a:endParaRPr lang="en-US" altLang="ja-JP" sz="1600" dirty="0">
              <a:solidFill>
                <a:schemeClr val="tx1"/>
              </a:solidFill>
              <a:latin typeface="Arial" pitchFamily="34" charset="0"/>
              <a:cs typeface="Arial" pitchFamily="34" charset="0"/>
            </a:endParaRPr>
          </a:p>
          <a:p>
            <a:r>
              <a:rPr lang="en-US" altLang="ja-JP" sz="1600" dirty="0">
                <a:solidFill>
                  <a:schemeClr val="tx1"/>
                </a:solidFill>
                <a:latin typeface="Arial" pitchFamily="34" charset="0"/>
                <a:cs typeface="Arial" pitchFamily="34" charset="0"/>
              </a:rPr>
              <a:t>3.</a:t>
            </a:r>
            <a:r>
              <a:rPr lang="ja-JP" altLang="en-US" sz="1600" dirty="0">
                <a:solidFill>
                  <a:schemeClr val="tx1"/>
                </a:solidFill>
                <a:latin typeface="Arial" pitchFamily="34" charset="0"/>
                <a:cs typeface="Arial" pitchFamily="34" charset="0"/>
              </a:rPr>
              <a:t>透視変換の時、</a:t>
            </a:r>
            <a:r>
              <a:rPr lang="en-US" altLang="ja-JP" sz="1600" dirty="0">
                <a:solidFill>
                  <a:schemeClr val="tx1"/>
                </a:solidFill>
                <a:latin typeface="Arial" pitchFamily="34" charset="0"/>
                <a:cs typeface="Arial" pitchFamily="34" charset="0"/>
              </a:rPr>
              <a:t>4</a:t>
            </a:r>
            <a:r>
              <a:rPr lang="ja-JP" altLang="en-US" sz="1600" dirty="0">
                <a:solidFill>
                  <a:schemeClr val="tx1"/>
                </a:solidFill>
                <a:latin typeface="Arial" pitchFamily="34" charset="0"/>
                <a:cs typeface="Arial" pitchFamily="34" charset="0"/>
              </a:rPr>
              <a:t>つの頂点位置の計算が間違えば、変換行列の計算も間違える。それによって、処理した画像が変形する。</a:t>
            </a:r>
            <a:endParaRPr lang="en-US" altLang="ja-JP" sz="1600" dirty="0">
              <a:solidFill>
                <a:schemeClr val="tx1"/>
              </a:solidFill>
              <a:latin typeface="Arial" pitchFamily="34" charset="0"/>
              <a:cs typeface="Arial" pitchFamily="34" charset="0"/>
            </a:endParaRPr>
          </a:p>
          <a:p>
            <a:endParaRPr lang="en-US" altLang="ja-JP" sz="1600" dirty="0">
              <a:solidFill>
                <a:schemeClr val="tx1"/>
              </a:solidFill>
              <a:latin typeface="Arial" pitchFamily="34" charset="0"/>
              <a:cs typeface="Arial" pitchFamily="34" charset="0"/>
            </a:endParaRPr>
          </a:p>
          <a:p>
            <a:r>
              <a:rPr lang="en-US" altLang="ja-JP" sz="1600" dirty="0">
                <a:solidFill>
                  <a:schemeClr val="tx1"/>
                </a:solidFill>
                <a:latin typeface="Arial" pitchFamily="34" charset="0"/>
                <a:cs typeface="Arial" pitchFamily="34" charset="0"/>
              </a:rPr>
              <a:t>4.</a:t>
            </a:r>
            <a:r>
              <a:rPr lang="ja-JP" altLang="en-US" sz="1600" dirty="0">
                <a:solidFill>
                  <a:schemeClr val="tx1"/>
                </a:solidFill>
                <a:latin typeface="Arial" pitchFamily="34" charset="0"/>
                <a:cs typeface="Arial" pitchFamily="34" charset="0"/>
              </a:rPr>
              <a:t>「均一照明」＋「二値化」の処理は裏写りを軽減できるが、テキストの明瞭度を低下させる恐れがある。</a:t>
            </a:r>
            <a:endParaRPr lang="en-US" altLang="ja-JP" sz="1600" dirty="0">
              <a:solidFill>
                <a:schemeClr val="tx1"/>
              </a:solidFill>
              <a:latin typeface="Arial" pitchFamily="34" charset="0"/>
              <a:cs typeface="Arial" pitchFamily="34" charset="0"/>
            </a:endParaRPr>
          </a:p>
          <a:p>
            <a:endParaRPr lang="en-US" altLang="ja-JP" dirty="0">
              <a:latin typeface="HGS明朝B" pitchFamily="18" charset="-128"/>
              <a:ea typeface="HGS明朝B" pitchFamily="18" charset="-128"/>
              <a:cs typeface="Arial" pitchFamily="34" charset="0"/>
            </a:endParaRPr>
          </a:p>
          <a:p>
            <a:pPr>
              <a:buFont typeface="Wingdings" pitchFamily="2" charset="2"/>
              <a:buChar char="ü"/>
            </a:pPr>
            <a:endParaRPr lang="en-US" altLang="ko-KR" dirty="0">
              <a:latin typeface="Arial" pitchFamily="34" charset="0"/>
              <a:cs typeface="Arial" pitchFamily="34" charset="0"/>
            </a:endParaRPr>
          </a:p>
        </p:txBody>
      </p:sp>
      <p:sp>
        <p:nvSpPr>
          <p:cNvPr id="5" name="吹き出し: 四角形 4">
            <a:extLst>
              <a:ext uri="{FF2B5EF4-FFF2-40B4-BE49-F238E27FC236}">
                <a16:creationId xmlns:a16="http://schemas.microsoft.com/office/drawing/2014/main" id="{5EB26B69-05E6-455F-959D-FE9373A88F86}"/>
              </a:ext>
            </a:extLst>
          </p:cNvPr>
          <p:cNvSpPr/>
          <p:nvPr/>
        </p:nvSpPr>
        <p:spPr>
          <a:xfrm>
            <a:off x="4067944" y="4221088"/>
            <a:ext cx="4968552" cy="360040"/>
          </a:xfrm>
          <a:prstGeom prst="wedgeRectCallout">
            <a:avLst>
              <a:gd name="adj1" fmla="val 742"/>
              <a:gd name="adj2" fmla="val -7658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400" dirty="0"/>
              <a:t>ユーザーが識別結果を修正することができれば、解決できる。</a:t>
            </a:r>
          </a:p>
        </p:txBody>
      </p:sp>
    </p:spTree>
    <p:extLst>
      <p:ext uri="{BB962C8B-B14F-4D97-AF65-F5344CB8AC3E}">
        <p14:creationId xmlns:p14="http://schemas.microsoft.com/office/powerpoint/2010/main" val="331079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1486</TotalTime>
  <Words>1705</Words>
  <Application>Microsoft Office PowerPoint</Application>
  <PresentationFormat>画面に合わせる (4:3)</PresentationFormat>
  <Paragraphs>251</Paragraphs>
  <Slides>18</Slides>
  <Notes>17</Notes>
  <HiddenSlides>0</HiddenSlides>
  <MMClips>1</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18</vt:i4>
      </vt:variant>
    </vt:vector>
  </HeadingPairs>
  <TitlesOfParts>
    <vt:vector size="27" baseType="lpstr">
      <vt:lpstr>HG正楷書体-PRO</vt:lpstr>
      <vt:lpstr>HGS明朝B</vt:lpstr>
      <vt:lpstr>맑은 고딕</vt:lpstr>
      <vt:lpstr>游ゴシック</vt:lpstr>
      <vt:lpstr>Arial</vt:lpstr>
      <vt:lpstr>Calibri</vt:lpstr>
      <vt:lpstr>Wingdings</vt:lpstr>
      <vt:lpstr>Office Theme</vt:lpstr>
      <vt:lpstr>Custom Design</vt:lpstr>
      <vt:lpstr>PowerPoint プレゼンテーション</vt:lpstr>
      <vt:lpstr>ナガレ</vt:lpstr>
      <vt:lpstr>画像の前処理</vt:lpstr>
      <vt:lpstr>画像の前処理</vt:lpstr>
      <vt:lpstr>画像の前処理</vt:lpstr>
      <vt:lpstr>画像の前処理</vt:lpstr>
      <vt:lpstr>画像の前処理</vt:lpstr>
      <vt:lpstr>画像の前処理</vt:lpstr>
      <vt:lpstr>画像の前処理</vt:lpstr>
      <vt:lpstr>画像の前処理</vt:lpstr>
      <vt:lpstr>画像の前処理</vt:lpstr>
      <vt:lpstr>画像の前処理</vt:lpstr>
      <vt:lpstr>画像の前処理</vt:lpstr>
      <vt:lpstr>OCR文字認識</vt:lpstr>
      <vt:lpstr>データ処理①</vt:lpstr>
      <vt:lpstr>OCR文字認識&amp;データ処理①</vt:lpstr>
      <vt:lpstr>ナガレ</vt:lpstr>
      <vt:lpstr> ご清聴いただき ありがとうございました</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Xu Hongkun</cp:lastModifiedBy>
  <cp:revision>191</cp:revision>
  <dcterms:created xsi:type="dcterms:W3CDTF">2014-04-01T16:35:38Z</dcterms:created>
  <dcterms:modified xsi:type="dcterms:W3CDTF">2020-09-13T08:52:44Z</dcterms:modified>
</cp:coreProperties>
</file>